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
  </p:notesMasterIdLst>
  <p:sldIdLst>
    <p:sldId id="256" r:id="rId2"/>
    <p:sldId id="257" r:id="rId3"/>
    <p:sldId id="258" r:id="rId4"/>
    <p:sldId id="259" r:id="rId5"/>
    <p:sldId id="260" r:id="rId6"/>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58"/>
    <p:restoredTop sz="94638"/>
  </p:normalViewPr>
  <p:slideViewPr>
    <p:cSldViewPr>
      <p:cViewPr>
        <p:scale>
          <a:sx n="135" d="100"/>
          <a:sy n="135" d="100"/>
        </p:scale>
        <p:origin x="376" y="-24"/>
      </p:cViewPr>
      <p:guideLst/>
    </p:cSldViewPr>
  </p:slideViewPr>
  <p:notesTextViewPr>
    <p:cViewPr>
      <p:scale>
        <a:sx n="1" d="1"/>
        <a:sy n="1" d="1"/>
      </p:scale>
      <p:origin x="0" y="0"/>
    </p:cViewPr>
  </p:notesText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443432-775C-2F4E-94EE-C54B245B8EDB}" type="datetimeFigureOut">
              <a:rPr lang="it-IT" smtClean="0"/>
              <a:t>14/02/26</a:t>
            </a:fld>
            <a:endParaRPr lang="it-IT"/>
          </a:p>
        </p:txBody>
      </p:sp>
      <p:sp>
        <p:nvSpPr>
          <p:cNvPr id="4" name="Segnaposto immagine diapositiva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AD2E8E-027A-1B46-AC89-223F06256450}" type="slidenum">
              <a:rPr lang="it-IT" smtClean="0"/>
              <a:t>‹N›</a:t>
            </a:fld>
            <a:endParaRPr lang="it-IT"/>
          </a:p>
        </p:txBody>
      </p:sp>
    </p:spTree>
    <p:extLst>
      <p:ext uri="{BB962C8B-B14F-4D97-AF65-F5344CB8AC3E}">
        <p14:creationId xmlns:p14="http://schemas.microsoft.com/office/powerpoint/2010/main" val="4264398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AD2E8E-027A-1B46-AC89-223F06256450}" type="slidenum">
              <a:rPr lang="it-IT" smtClean="0"/>
              <a:t>3</a:t>
            </a:fld>
            <a:endParaRPr lang="it-IT"/>
          </a:p>
        </p:txBody>
      </p:sp>
    </p:spTree>
    <p:extLst>
      <p:ext uri="{BB962C8B-B14F-4D97-AF65-F5344CB8AC3E}">
        <p14:creationId xmlns:p14="http://schemas.microsoft.com/office/powerpoint/2010/main" val="1284101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D0CF3E47-1C35-7444-A341-7398C2A16E23}" type="datetimeFigureOut">
              <a:rPr lang="it-IT" smtClean="0"/>
              <a:t>14/02/26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02DC184-5CD1-4741-9940-F98A3B2B3C3E}" type="slidenum">
              <a:rPr lang="it-IT" smtClean="0"/>
              <a:t>‹N›</a:t>
            </a:fld>
            <a:endParaRPr lang="it-IT"/>
          </a:p>
        </p:txBody>
      </p:sp>
    </p:spTree>
    <p:extLst>
      <p:ext uri="{BB962C8B-B14F-4D97-AF65-F5344CB8AC3E}">
        <p14:creationId xmlns:p14="http://schemas.microsoft.com/office/powerpoint/2010/main" val="799824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0CF3E47-1C35-7444-A341-7398C2A16E23}" type="datetimeFigureOut">
              <a:rPr lang="it-IT" smtClean="0"/>
              <a:t>14/02/26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02DC184-5CD1-4741-9940-F98A3B2B3C3E}" type="slidenum">
              <a:rPr lang="it-IT" smtClean="0"/>
              <a:t>‹N›</a:t>
            </a:fld>
            <a:endParaRPr lang="it-IT"/>
          </a:p>
        </p:txBody>
      </p:sp>
    </p:spTree>
    <p:extLst>
      <p:ext uri="{BB962C8B-B14F-4D97-AF65-F5344CB8AC3E}">
        <p14:creationId xmlns:p14="http://schemas.microsoft.com/office/powerpoint/2010/main" val="88426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D0CF3E47-1C35-7444-A341-7398C2A16E23}" type="datetimeFigureOut">
              <a:rPr lang="it-IT" smtClean="0"/>
              <a:t>14/02/26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02DC184-5CD1-4741-9940-F98A3B2B3C3E}" type="slidenum">
              <a:rPr lang="it-IT" smtClean="0"/>
              <a:t>‹N›</a:t>
            </a:fld>
            <a:endParaRPr lang="it-IT"/>
          </a:p>
        </p:txBody>
      </p:sp>
    </p:spTree>
    <p:extLst>
      <p:ext uri="{BB962C8B-B14F-4D97-AF65-F5344CB8AC3E}">
        <p14:creationId xmlns:p14="http://schemas.microsoft.com/office/powerpoint/2010/main" val="3578445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D0CF3E47-1C35-7444-A341-7398C2A16E23}" type="datetimeFigureOut">
              <a:rPr lang="it-IT" smtClean="0"/>
              <a:t>14/02/26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02DC184-5CD1-4741-9940-F98A3B2B3C3E}" type="slidenum">
              <a:rPr lang="it-IT" smtClean="0"/>
              <a:t>‹N›</a:t>
            </a:fld>
            <a:endParaRPr lang="it-IT"/>
          </a:p>
        </p:txBody>
      </p:sp>
    </p:spTree>
    <p:extLst>
      <p:ext uri="{BB962C8B-B14F-4D97-AF65-F5344CB8AC3E}">
        <p14:creationId xmlns:p14="http://schemas.microsoft.com/office/powerpoint/2010/main" val="1256197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6"/>
            <a:ext cx="8543925"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82329" y="2505075"/>
            <a:ext cx="4190702"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014913" y="2505075"/>
            <a:ext cx="4211340"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0CF3E47-1C35-7444-A341-7398C2A16E23}" type="datetimeFigureOut">
              <a:rPr lang="it-IT" smtClean="0"/>
              <a:t>14/02/26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802DC184-5CD1-4741-9940-F98A3B2B3C3E}" type="slidenum">
              <a:rPr lang="it-IT" smtClean="0"/>
              <a:t>‹N›</a:t>
            </a:fld>
            <a:endParaRPr lang="it-IT"/>
          </a:p>
        </p:txBody>
      </p:sp>
    </p:spTree>
    <p:extLst>
      <p:ext uri="{BB962C8B-B14F-4D97-AF65-F5344CB8AC3E}">
        <p14:creationId xmlns:p14="http://schemas.microsoft.com/office/powerpoint/2010/main" val="1652197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D0CF3E47-1C35-7444-A341-7398C2A16E23}" type="datetimeFigureOut">
              <a:rPr lang="it-IT" smtClean="0"/>
              <a:t>14/02/26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802DC184-5CD1-4741-9940-F98A3B2B3C3E}" type="slidenum">
              <a:rPr lang="it-IT" smtClean="0"/>
              <a:t>‹N›</a:t>
            </a:fld>
            <a:endParaRPr lang="it-IT"/>
          </a:p>
        </p:txBody>
      </p:sp>
    </p:spTree>
    <p:extLst>
      <p:ext uri="{BB962C8B-B14F-4D97-AF65-F5344CB8AC3E}">
        <p14:creationId xmlns:p14="http://schemas.microsoft.com/office/powerpoint/2010/main" val="1614380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CF3E47-1C35-7444-A341-7398C2A16E23}" type="datetimeFigureOut">
              <a:rPr lang="it-IT" smtClean="0"/>
              <a:t>14/02/26</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802DC184-5CD1-4741-9940-F98A3B2B3C3E}" type="slidenum">
              <a:rPr lang="it-IT" smtClean="0"/>
              <a:t>‹N›</a:t>
            </a:fld>
            <a:endParaRPr lang="it-IT"/>
          </a:p>
        </p:txBody>
      </p:sp>
    </p:spTree>
    <p:extLst>
      <p:ext uri="{BB962C8B-B14F-4D97-AF65-F5344CB8AC3E}">
        <p14:creationId xmlns:p14="http://schemas.microsoft.com/office/powerpoint/2010/main" val="1500849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211340" y="987426"/>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D0CF3E47-1C35-7444-A341-7398C2A16E23}" type="datetimeFigureOut">
              <a:rPr lang="it-IT" smtClean="0"/>
              <a:t>14/02/26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02DC184-5CD1-4741-9940-F98A3B2B3C3E}" type="slidenum">
              <a:rPr lang="it-IT" smtClean="0"/>
              <a:t>‹N›</a:t>
            </a:fld>
            <a:endParaRPr lang="it-IT"/>
          </a:p>
        </p:txBody>
      </p:sp>
    </p:spTree>
    <p:extLst>
      <p:ext uri="{BB962C8B-B14F-4D97-AF65-F5344CB8AC3E}">
        <p14:creationId xmlns:p14="http://schemas.microsoft.com/office/powerpoint/2010/main" val="2922578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4211340" y="987426"/>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D0CF3E47-1C35-7444-A341-7398C2A16E23}" type="datetimeFigureOut">
              <a:rPr lang="it-IT" smtClean="0"/>
              <a:t>14/02/26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02DC184-5CD1-4741-9940-F98A3B2B3C3E}" type="slidenum">
              <a:rPr lang="it-IT" smtClean="0"/>
              <a:t>‹N›</a:t>
            </a:fld>
            <a:endParaRPr lang="it-IT"/>
          </a:p>
        </p:txBody>
      </p:sp>
    </p:spTree>
    <p:extLst>
      <p:ext uri="{BB962C8B-B14F-4D97-AF65-F5344CB8AC3E}">
        <p14:creationId xmlns:p14="http://schemas.microsoft.com/office/powerpoint/2010/main" val="578128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0CF3E47-1C35-7444-A341-7398C2A16E23}" type="datetimeFigureOut">
              <a:rPr lang="it-IT" smtClean="0"/>
              <a:t>14/02/26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02DC184-5CD1-4741-9940-F98A3B2B3C3E}" type="slidenum">
              <a:rPr lang="it-IT" smtClean="0"/>
              <a:t>‹N›</a:t>
            </a:fld>
            <a:endParaRPr lang="it-IT"/>
          </a:p>
        </p:txBody>
      </p:sp>
    </p:spTree>
    <p:extLst>
      <p:ext uri="{BB962C8B-B14F-4D97-AF65-F5344CB8AC3E}">
        <p14:creationId xmlns:p14="http://schemas.microsoft.com/office/powerpoint/2010/main" val="3892617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0CF3E47-1C35-7444-A341-7398C2A16E23}" type="datetimeFigureOut">
              <a:rPr lang="it-IT" smtClean="0"/>
              <a:t>14/02/26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02DC184-5CD1-4741-9940-F98A3B2B3C3E}" type="slidenum">
              <a:rPr lang="it-IT" smtClean="0"/>
              <a:t>‹N›</a:t>
            </a:fld>
            <a:endParaRPr lang="it-IT"/>
          </a:p>
        </p:txBody>
      </p:sp>
    </p:spTree>
    <p:extLst>
      <p:ext uri="{BB962C8B-B14F-4D97-AF65-F5344CB8AC3E}">
        <p14:creationId xmlns:p14="http://schemas.microsoft.com/office/powerpoint/2010/main" val="3362478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CF3E47-1C35-7444-A341-7398C2A16E23}" type="datetimeFigureOut">
              <a:rPr lang="it-IT" smtClean="0"/>
              <a:t>14/02/26</a:t>
            </a:fld>
            <a:endParaRPr lang="it-IT"/>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2DC184-5CD1-4741-9940-F98A3B2B3C3E}" type="slidenum">
              <a:rPr lang="it-IT" smtClean="0"/>
              <a:t>‹N›</a:t>
            </a:fld>
            <a:endParaRPr lang="it-IT"/>
          </a:p>
        </p:txBody>
      </p:sp>
    </p:spTree>
    <p:extLst>
      <p:ext uri="{BB962C8B-B14F-4D97-AF65-F5344CB8AC3E}">
        <p14:creationId xmlns:p14="http://schemas.microsoft.com/office/powerpoint/2010/main" val="2430001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ingsofgloryrome.org/"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magine che contiene testo, schermata, numero, menu&#10;&#10;Il contenuto generato dall'IA potrebbe non essere corretto.">
            <a:extLst>
              <a:ext uri="{FF2B5EF4-FFF2-40B4-BE49-F238E27FC236}">
                <a16:creationId xmlns:a16="http://schemas.microsoft.com/office/drawing/2014/main" id="{9F2792F0-E53A-A2B3-783C-22790BBD0C09}"/>
              </a:ext>
            </a:extLst>
          </p:cNvPr>
          <p:cNvPicPr>
            <a:picLocks noChangeAspect="1"/>
          </p:cNvPicPr>
          <p:nvPr/>
        </p:nvPicPr>
        <p:blipFill>
          <a:blip r:embed="rId2"/>
          <a:stretch>
            <a:fillRect/>
          </a:stretch>
        </p:blipFill>
        <p:spPr>
          <a:xfrm>
            <a:off x="344360" y="264588"/>
            <a:ext cx="2309894" cy="6165380"/>
          </a:xfrm>
          <a:prstGeom prst="rect">
            <a:avLst/>
          </a:prstGeom>
        </p:spPr>
      </p:pic>
      <p:sp>
        <p:nvSpPr>
          <p:cNvPr id="8" name="CasellaDiTesto 7">
            <a:extLst>
              <a:ext uri="{FF2B5EF4-FFF2-40B4-BE49-F238E27FC236}">
                <a16:creationId xmlns:a16="http://schemas.microsoft.com/office/drawing/2014/main" id="{246A143B-4791-C072-EA67-C33CDA20E4C8}"/>
              </a:ext>
            </a:extLst>
          </p:cNvPr>
          <p:cNvSpPr txBox="1"/>
          <p:nvPr/>
        </p:nvSpPr>
        <p:spPr>
          <a:xfrm>
            <a:off x="2792700" y="264588"/>
            <a:ext cx="6624920" cy="6132448"/>
          </a:xfrm>
          <a:prstGeom prst="rect">
            <a:avLst/>
          </a:prstGeom>
          <a:noFill/>
        </p:spPr>
        <p:txBody>
          <a:bodyPr wrap="square" rtlCol="0">
            <a:spAutoFit/>
          </a:bodyPr>
          <a:lstStyle/>
          <a:p>
            <a:pPr>
              <a:spcAft>
                <a:spcPts val="300"/>
              </a:spcAft>
            </a:pPr>
            <a:r>
              <a:rPr lang="it-IT" sz="1600" b="1" dirty="0">
                <a:latin typeface="Times New Roman" panose="02020603050405020304" pitchFamily="18" charset="0"/>
                <a:ea typeface="MS Gothic" panose="020B0609070205080204" pitchFamily="49" charset="-128"/>
                <a:cs typeface="Times New Roman" panose="02020603050405020304" pitchFamily="18" charset="0"/>
              </a:rPr>
              <a:t>La campagna e lo scenario builder</a:t>
            </a:r>
            <a:endParaRPr lang="it-IT" sz="1400" b="1" dirty="0">
              <a:latin typeface="Times New Roman" panose="02020603050405020304" pitchFamily="18" charset="0"/>
              <a:ea typeface="MS Gothic" panose="020B0609070205080204" pitchFamily="49" charset="-128"/>
              <a:cs typeface="Times New Roman" panose="02020603050405020304" pitchFamily="18" charset="0"/>
            </a:endParaRP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Buongiorno a tutti. Presento lo schema generale della campagna di inverno</a:t>
            </a: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Segue la pagina dedicata al prossimo scenario …</a:t>
            </a:r>
            <a:r>
              <a:rPr lang="it-IT" sz="1200" b="1" dirty="0">
                <a:latin typeface="Avenir Next" panose="020B0503020202020204" pitchFamily="34" charset="0"/>
                <a:ea typeface="MS Gothic" panose="020B0609070205080204" pitchFamily="49" charset="-128"/>
                <a:cs typeface="Times New Roman" panose="02020603050405020304" pitchFamily="18" charset="0"/>
              </a:rPr>
              <a:t> «Fermate quelle artiglierie!»</a:t>
            </a: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Per la campagna arò uso dello Scenario </a:t>
            </a:r>
            <a:r>
              <a:rPr lang="it-IT" sz="1200" dirty="0" err="1">
                <a:latin typeface="Avenir Next" panose="020B0503020202020204" pitchFamily="34" charset="0"/>
                <a:ea typeface="MS Gothic" panose="020B0609070205080204" pitchFamily="49" charset="-128"/>
                <a:cs typeface="Times New Roman" panose="02020603050405020304" pitchFamily="18" charset="0"/>
              </a:rPr>
              <a:t>Buider</a:t>
            </a:r>
            <a:r>
              <a:rPr lang="it-IT" sz="1200" dirty="0">
                <a:latin typeface="Avenir Next" panose="020B0503020202020204" pitchFamily="34" charset="0"/>
                <a:ea typeface="MS Gothic" panose="020B0609070205080204" pitchFamily="49" charset="-128"/>
                <a:cs typeface="Times New Roman" panose="02020603050405020304" pitchFamily="18" charset="0"/>
              </a:rPr>
              <a:t> messoci a disposizione dal team di Praga. </a:t>
            </a: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Lo trovate nel sito della </a:t>
            </a:r>
            <a:r>
              <a:rPr lang="it-IT" sz="1200" dirty="0">
                <a:latin typeface="Avenir Next" panose="020B0503020202020204" pitchFamily="34" charset="0"/>
                <a:ea typeface="MS Gothic" panose="020B0609070205080204" pitchFamily="49" charset="-128"/>
                <a:cs typeface="Times New Roman" panose="02020603050405020304" pitchFamily="18" charset="0"/>
                <a:hlinkClick r:id="rId3"/>
              </a:rPr>
              <a:t>Pilot lounge</a:t>
            </a:r>
            <a:r>
              <a:rPr lang="it-IT" sz="1200" dirty="0">
                <a:latin typeface="Avenir Next" panose="020B0503020202020204" pitchFamily="34" charset="0"/>
                <a:ea typeface="MS Gothic" panose="020B0609070205080204" pitchFamily="49" charset="-128"/>
                <a:cs typeface="Times New Roman" panose="02020603050405020304" pitchFamily="18" charset="0"/>
              </a:rPr>
              <a:t>. Dovete </a:t>
            </a:r>
            <a:r>
              <a:rPr lang="it-IT" sz="1200" dirty="0" err="1">
                <a:latin typeface="Avenir Next" panose="020B0503020202020204" pitchFamily="34" charset="0"/>
                <a:ea typeface="MS Gothic" panose="020B0609070205080204" pitchFamily="49" charset="-128"/>
                <a:cs typeface="Times New Roman" panose="02020603050405020304" pitchFamily="18" charset="0"/>
              </a:rPr>
              <a:t>clickare</a:t>
            </a:r>
            <a:r>
              <a:rPr lang="it-IT" sz="1200" dirty="0">
                <a:latin typeface="Avenir Next" panose="020B0503020202020204" pitchFamily="34" charset="0"/>
                <a:ea typeface="MS Gothic" panose="020B0609070205080204" pitchFamily="49" charset="-128"/>
                <a:cs typeface="Times New Roman" panose="02020603050405020304" pitchFamily="18" charset="0"/>
              </a:rPr>
              <a:t> su Database aerei. </a:t>
            </a: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Li trovate tutti gli aerei (anche i non ufficiali) con le relative statistiche e il link allo scenario builder, la cui interfaccia allego qui a fianco</a:t>
            </a: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Trovate anche il link alla RULE REMINDER … certo è tutto in inglese.</a:t>
            </a:r>
          </a:p>
          <a:p>
            <a:pPr>
              <a:spcAft>
                <a:spcPts val="300"/>
              </a:spcAft>
            </a:pPr>
            <a:endParaRPr lang="it-IT" sz="1200" dirty="0">
              <a:latin typeface="Avenir Next" panose="020B0503020202020204" pitchFamily="34" charset="0"/>
              <a:ea typeface="MS Gothic" panose="020B0609070205080204" pitchFamily="49" charset="-128"/>
              <a:cs typeface="Times New Roman" panose="02020603050405020304" pitchFamily="18" charset="0"/>
            </a:endParaRP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Ecco gli scenari legati a un periodo storico preciso. Di volta in volta dichiarerò le disponibilità di modelli e il relativo costo in punti. Di seguito le date (metà del mese)</a:t>
            </a:r>
          </a:p>
          <a:p>
            <a:pPr>
              <a:spcAft>
                <a:spcPts val="300"/>
              </a:spcAft>
            </a:pPr>
            <a:endParaRPr lang="it-IT" sz="1200" dirty="0">
              <a:latin typeface="Avenir Next" panose="020B0503020202020204" pitchFamily="34" charset="0"/>
              <a:ea typeface="MS Gothic" panose="020B0609070205080204" pitchFamily="49" charset="-128"/>
              <a:cs typeface="Times New Roman" panose="02020603050405020304" pitchFamily="18" charset="0"/>
            </a:endParaRP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1916 – Flagello dei Fokker 	[</a:t>
            </a:r>
            <a:r>
              <a:rPr lang="it-IT" sz="1200" dirty="0" err="1">
                <a:latin typeface="Avenir Next" panose="020B0503020202020204" pitchFamily="34" charset="0"/>
                <a:ea typeface="MS Gothic" panose="020B0609070205080204" pitchFamily="49" charset="-128"/>
                <a:cs typeface="Times New Roman" panose="02020603050405020304" pitchFamily="18" charset="0"/>
              </a:rPr>
              <a:t>Odin</a:t>
            </a:r>
            <a:r>
              <a:rPr lang="it-IT" sz="1200" dirty="0">
                <a:latin typeface="Avenir Next" panose="020B0503020202020204" pitchFamily="34" charset="0"/>
                <a:ea typeface="MS Gothic" panose="020B0609070205080204" pitchFamily="49" charset="-128"/>
                <a:cs typeface="Times New Roman" panose="02020603050405020304" pitchFamily="18" charset="0"/>
              </a:rPr>
              <a:t> Gen25] ✅</a:t>
            </a: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1916 – Verdun 			[</a:t>
            </a:r>
            <a:r>
              <a:rPr lang="it-IT" sz="1200" dirty="0" err="1">
                <a:latin typeface="Avenir Next" panose="020B0503020202020204" pitchFamily="34" charset="0"/>
                <a:ea typeface="MS Gothic" panose="020B0609070205080204" pitchFamily="49" charset="-128"/>
                <a:cs typeface="Times New Roman" panose="02020603050405020304" pitchFamily="18" charset="0"/>
              </a:rPr>
              <a:t>Odin</a:t>
            </a:r>
            <a:r>
              <a:rPr lang="it-IT" sz="1200" dirty="0">
                <a:latin typeface="Avenir Next" panose="020B0503020202020204" pitchFamily="34" charset="0"/>
                <a:ea typeface="MS Gothic" panose="020B0609070205080204" pitchFamily="49" charset="-128"/>
                <a:cs typeface="Times New Roman" panose="02020603050405020304" pitchFamily="18" charset="0"/>
              </a:rPr>
              <a:t> Feb25] 18/02</a:t>
            </a: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1916 – Somme 			(Mar25)</a:t>
            </a: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1917 – </a:t>
            </a:r>
            <a:r>
              <a:rPr lang="it-IT" sz="1200" dirty="0" err="1">
                <a:latin typeface="Avenir Next" panose="020B0503020202020204" pitchFamily="34" charset="0"/>
                <a:ea typeface="MS Gothic" panose="020B0609070205080204" pitchFamily="49" charset="-128"/>
                <a:cs typeface="Times New Roman" panose="02020603050405020304" pitchFamily="18" charset="0"/>
              </a:rPr>
              <a:t>Bloody</a:t>
            </a:r>
            <a:r>
              <a:rPr lang="it-IT" sz="1200" dirty="0">
                <a:latin typeface="Avenir Next" panose="020B0503020202020204" pitchFamily="34" charset="0"/>
                <a:ea typeface="MS Gothic" panose="020B0609070205080204" pitchFamily="49" charset="-128"/>
                <a:cs typeface="Times New Roman" panose="02020603050405020304" pitchFamily="18" charset="0"/>
              </a:rPr>
              <a:t> April			(Apr25)</a:t>
            </a: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1917 – </a:t>
            </a:r>
            <a:r>
              <a:rPr lang="it-IT" sz="1200" dirty="0" err="1">
                <a:latin typeface="Avenir Next" panose="020B0503020202020204" pitchFamily="34" charset="0"/>
                <a:ea typeface="MS Gothic" panose="020B0609070205080204" pitchFamily="49" charset="-128"/>
                <a:cs typeface="Times New Roman" panose="02020603050405020304" pitchFamily="18" charset="0"/>
              </a:rPr>
              <a:t>Passchendaele</a:t>
            </a:r>
            <a:r>
              <a:rPr lang="it-IT" sz="1200" dirty="0">
                <a:latin typeface="Avenir Next" panose="020B0503020202020204" pitchFamily="34" charset="0"/>
                <a:ea typeface="MS Gothic" panose="020B0609070205080204" pitchFamily="49" charset="-128"/>
                <a:cs typeface="Times New Roman" panose="02020603050405020304" pitchFamily="18" charset="0"/>
              </a:rPr>
              <a:t>		(Mag25)</a:t>
            </a: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1918 – Spring Offensive		(Giu25)</a:t>
            </a:r>
          </a:p>
          <a:p>
            <a:pPr>
              <a:spcAft>
                <a:spcPts val="300"/>
              </a:spcAft>
            </a:pPr>
            <a:endParaRPr lang="it-IT" sz="1200" dirty="0">
              <a:latin typeface="Avenir Next" panose="020B0503020202020204" pitchFamily="34" charset="0"/>
              <a:ea typeface="MS Gothic" panose="020B0609070205080204" pitchFamily="49" charset="-128"/>
              <a:cs typeface="Times New Roman" panose="02020603050405020304" pitchFamily="18" charset="0"/>
            </a:endParaRP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L’idea è di giocare una volta al mese</a:t>
            </a: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Gli scenari saranno svolti usando monoposti da caccia anche nella funzione da ricognizione senza macchine fotografiche, mitragliamento al suolo, lancio di granate, caccia ai palloni frenati.</a:t>
            </a: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Si giocherà su tavoli da 4 o 6 giocatori a seconda del numero degli iscritti ma fisseremo come massimo numero di iscritti 18.</a:t>
            </a: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Quando giocheremo all’</a:t>
            </a:r>
            <a:r>
              <a:rPr lang="it-IT" sz="1200" dirty="0" err="1">
                <a:latin typeface="Avenir Next" panose="020B0503020202020204" pitchFamily="34" charset="0"/>
                <a:ea typeface="MS Gothic" panose="020B0609070205080204" pitchFamily="49" charset="-128"/>
                <a:cs typeface="Times New Roman" panose="02020603050405020304" pitchFamily="18" charset="0"/>
              </a:rPr>
              <a:t>Odin</a:t>
            </a:r>
            <a:r>
              <a:rPr lang="it-IT" sz="1200" dirty="0">
                <a:latin typeface="Avenir Next" panose="020B0503020202020204" pitchFamily="34" charset="0"/>
                <a:ea typeface="MS Gothic" panose="020B0609070205080204" pitchFamily="49" charset="-128"/>
                <a:cs typeface="Times New Roman" panose="02020603050405020304" pitchFamily="18" charset="0"/>
              </a:rPr>
              <a:t> useremo il sistema di prenotazione del locale. </a:t>
            </a:r>
          </a:p>
          <a:p>
            <a:pPr>
              <a:spcAft>
                <a:spcPts val="300"/>
              </a:spcAft>
            </a:pPr>
            <a:r>
              <a:rPr lang="it-IT" sz="1200" dirty="0">
                <a:latin typeface="Avenir Next" panose="020B0503020202020204" pitchFamily="34" charset="0"/>
                <a:ea typeface="MS Gothic" panose="020B0609070205080204" pitchFamily="49" charset="-128"/>
                <a:cs typeface="Times New Roman" panose="02020603050405020304" pitchFamily="18" charset="0"/>
              </a:rPr>
              <a:t>Le iscrizioni si chiudono la domenica precedente la serata.</a:t>
            </a:r>
          </a:p>
        </p:txBody>
      </p:sp>
    </p:spTree>
    <p:extLst>
      <p:ext uri="{BB962C8B-B14F-4D97-AF65-F5344CB8AC3E}">
        <p14:creationId xmlns:p14="http://schemas.microsoft.com/office/powerpoint/2010/main" val="332570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42E24DAC-C55A-6DD8-192D-160730837A70}"/>
              </a:ext>
            </a:extLst>
          </p:cNvPr>
          <p:cNvSpPr txBox="1"/>
          <p:nvPr/>
        </p:nvSpPr>
        <p:spPr>
          <a:xfrm>
            <a:off x="3368780" y="451777"/>
            <a:ext cx="6120850" cy="6001643"/>
          </a:xfrm>
          <a:prstGeom prst="rect">
            <a:avLst/>
          </a:prstGeom>
          <a:noFill/>
        </p:spPr>
        <p:txBody>
          <a:bodyPr wrap="square">
            <a:spAutoFit/>
          </a:bodyPr>
          <a:lstStyle/>
          <a:p>
            <a:r>
              <a:rPr lang="it-IT" sz="1600" b="1" dirty="0">
                <a:latin typeface="Arial" panose="020B0604020202020204" pitchFamily="34" charset="0"/>
                <a:cs typeface="Arial" panose="020B0604020202020204" pitchFamily="34" charset="0"/>
              </a:rPr>
              <a:t>Il Calderone di Verdun – «FERMATE QUELLE ARTIGLIERIE»</a:t>
            </a:r>
          </a:p>
          <a:p>
            <a:endParaRPr lang="it-IT" sz="1600" b="1" dirty="0">
              <a:latin typeface="Arial" panose="020B0604020202020204" pitchFamily="34" charset="0"/>
              <a:cs typeface="Arial" panose="020B0604020202020204" pitchFamily="34" charset="0"/>
            </a:endParaRPr>
          </a:p>
          <a:p>
            <a:r>
              <a:rPr lang="it-IT" sz="1600" dirty="0">
                <a:latin typeface="Arial" panose="020B0604020202020204" pitchFamily="34" charset="0"/>
                <a:cs typeface="Arial" panose="020B0604020202020204" pitchFamily="34" charset="0"/>
              </a:rPr>
              <a:t>L'immenso calderone nel quale il fronte si è immerso è infernale.</a:t>
            </a:r>
          </a:p>
          <a:p>
            <a:r>
              <a:rPr lang="it-IT" sz="1600" dirty="0">
                <a:latin typeface="Arial" panose="020B0604020202020204" pitchFamily="34" charset="0"/>
                <a:cs typeface="Arial" panose="020B0604020202020204" pitchFamily="34" charset="0"/>
              </a:rPr>
              <a:t>Gli imperi stanno combattendo una sanguinosa battaglia di attrito, conquistando ad una ad una le fortezze che circondano la citta, e i francesi hanno una linea di rifornimenti fragile che giorno e notte alimenta le linee e le artiglierie. I costi umani sono elevati per tutti.</a:t>
            </a:r>
          </a:p>
          <a:p>
            <a:r>
              <a:rPr lang="it-IT" sz="1600" dirty="0">
                <a:latin typeface="Arial" panose="020B0604020202020204" pitchFamily="34" charset="0"/>
                <a:cs typeface="Arial" panose="020B0604020202020204" pitchFamily="34" charset="0"/>
              </a:rPr>
              <a:t>Il 15 Aprile 1916 giunge al vostro aeroporto un messaggio dal comando ... </a:t>
            </a:r>
          </a:p>
          <a:p>
            <a:endParaRPr lang="it-IT" sz="1600" dirty="0">
              <a:latin typeface="Arial" panose="020B0604020202020204" pitchFamily="34" charset="0"/>
              <a:cs typeface="Arial" panose="020B0604020202020204" pitchFamily="34" charset="0"/>
            </a:endParaRPr>
          </a:p>
          <a:p>
            <a:r>
              <a:rPr lang="it-IT" sz="1600" dirty="0">
                <a:latin typeface="Arial" panose="020B0604020202020204" pitchFamily="34" charset="0"/>
                <a:cs typeface="Arial" panose="020B0604020202020204" pitchFamily="34" charset="0"/>
              </a:rPr>
              <a:t>La squadriglia in attacco: </a:t>
            </a:r>
          </a:p>
          <a:p>
            <a:r>
              <a:rPr lang="it-IT" sz="1600" dirty="0">
                <a:latin typeface="Arial" panose="020B0604020202020204" pitchFamily="34" charset="0"/>
                <a:cs typeface="Arial" panose="020B0604020202020204" pitchFamily="34" charset="0"/>
              </a:rPr>
              <a:t>«Ieri sono state viste delle nuove postazioni di artiglieria in approntamento. Quei cannoni non devono entrare in azione. La Squadriglia deve sorvolare l'area sospetta e scoprire dove i cannoni stanno per essere resi operativi. Questi vanno mitragliati fino a renderli inutilizzabili»</a:t>
            </a:r>
          </a:p>
          <a:p>
            <a:endParaRPr lang="it-IT" sz="1600" dirty="0">
              <a:latin typeface="Arial" panose="020B0604020202020204" pitchFamily="34" charset="0"/>
              <a:cs typeface="Arial" panose="020B0604020202020204" pitchFamily="34" charset="0"/>
            </a:endParaRPr>
          </a:p>
          <a:p>
            <a:r>
              <a:rPr lang="it-IT" sz="1600" dirty="0">
                <a:latin typeface="Arial" panose="020B0604020202020204" pitchFamily="34" charset="0"/>
                <a:cs typeface="Arial" panose="020B0604020202020204" pitchFamily="34" charset="0"/>
              </a:rPr>
              <a:t>La squadriglia difendente:</a:t>
            </a:r>
          </a:p>
          <a:p>
            <a:r>
              <a:rPr lang="it-IT" sz="1600" dirty="0">
                <a:latin typeface="Arial" panose="020B0604020202020204" pitchFamily="34" charset="0"/>
                <a:cs typeface="Arial" panose="020B0604020202020204" pitchFamily="34" charset="0"/>
              </a:rPr>
              <a:t>"Stiamo segretamente piazzando una nuova batteria cruciale per la difesa/attacco dei forti. Ieri sono stati sorvolati, temiamo siano stati scoperti.</a:t>
            </a:r>
          </a:p>
          <a:p>
            <a:r>
              <a:rPr lang="it-IT" sz="1600" dirty="0">
                <a:latin typeface="Arial" panose="020B0604020202020204" pitchFamily="34" charset="0"/>
                <a:cs typeface="Arial" panose="020B0604020202020204" pitchFamily="34" charset="0"/>
              </a:rPr>
              <a:t>È cruciale difendere l'area del cantiere fino al completamento delle difese. Prendete il controllo dell'area e impedite qualsiasi azione dall'aria"</a:t>
            </a:r>
          </a:p>
        </p:txBody>
      </p:sp>
      <p:pic>
        <p:nvPicPr>
          <p:cNvPr id="9" name="Immagine 8" descr="Immagine che contiene aria aperta, arma, cannone&#10;&#10;Il contenuto generato dall'IA potrebbe non essere corretto.">
            <a:extLst>
              <a:ext uri="{FF2B5EF4-FFF2-40B4-BE49-F238E27FC236}">
                <a16:creationId xmlns:a16="http://schemas.microsoft.com/office/drawing/2014/main" id="{93262188-8B3B-72A1-D958-31AE6E8DD828}"/>
              </a:ext>
            </a:extLst>
          </p:cNvPr>
          <p:cNvPicPr>
            <a:picLocks noChangeAspect="1"/>
          </p:cNvPicPr>
          <p:nvPr/>
        </p:nvPicPr>
        <p:blipFill>
          <a:blip r:embed="rId2"/>
          <a:stretch>
            <a:fillRect/>
          </a:stretch>
        </p:blipFill>
        <p:spPr>
          <a:xfrm>
            <a:off x="506075" y="4293120"/>
            <a:ext cx="2563468" cy="2017544"/>
          </a:xfrm>
          <a:prstGeom prst="rect">
            <a:avLst/>
          </a:prstGeom>
        </p:spPr>
      </p:pic>
      <p:sp>
        <p:nvSpPr>
          <p:cNvPr id="10" name="AutoShape 2" descr="undefined">
            <a:extLst>
              <a:ext uri="{FF2B5EF4-FFF2-40B4-BE49-F238E27FC236}">
                <a16:creationId xmlns:a16="http://schemas.microsoft.com/office/drawing/2014/main" id="{A2975752-0C97-ADCB-FBA2-87BA50E421F1}"/>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032" name="Picture 8" descr="Visiting the Verdun Battlefield - Our Tour Motorhome Blog">
            <a:extLst>
              <a:ext uri="{FF2B5EF4-FFF2-40B4-BE49-F238E27FC236}">
                <a16:creationId xmlns:a16="http://schemas.microsoft.com/office/drawing/2014/main" id="{AD59418F-8EE9-5045-4D70-3AE60CA2EF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075" y="2764077"/>
            <a:ext cx="2563469" cy="152904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he area of contested land around Verdun was small, but it consumed a generation of young French and German men. ">
            <a:extLst>
              <a:ext uri="{FF2B5EF4-FFF2-40B4-BE49-F238E27FC236}">
                <a16:creationId xmlns:a16="http://schemas.microsoft.com/office/drawing/2014/main" id="{1EEF3C6B-5971-3FEA-C08D-807178368C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370" y="476590"/>
            <a:ext cx="2742881" cy="2160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4297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56F0A00D-DAAB-3843-387B-BE175646F340}"/>
              </a:ext>
            </a:extLst>
          </p:cNvPr>
          <p:cNvSpPr txBox="1"/>
          <p:nvPr/>
        </p:nvSpPr>
        <p:spPr>
          <a:xfrm>
            <a:off x="5025010" y="260560"/>
            <a:ext cx="4711814" cy="6232475"/>
          </a:xfrm>
          <a:prstGeom prst="rect">
            <a:avLst/>
          </a:prstGeom>
          <a:noFill/>
        </p:spPr>
        <p:txBody>
          <a:bodyPr wrap="square">
            <a:spAutoFit/>
          </a:bodyPr>
          <a:lstStyle/>
          <a:p>
            <a:pPr>
              <a:spcAft>
                <a:spcPts val="600"/>
              </a:spcAft>
            </a:pPr>
            <a:r>
              <a:rPr lang="it-IT" sz="1300" dirty="0">
                <a:latin typeface="Arial" panose="020B0604020202020204" pitchFamily="34" charset="0"/>
                <a:cs typeface="Arial" panose="020B0604020202020204" pitchFamily="34" charset="0"/>
              </a:rPr>
              <a:t>Lo scenario si combatterà in due turni da 45 min</a:t>
            </a:r>
          </a:p>
          <a:p>
            <a:pPr>
              <a:spcAft>
                <a:spcPts val="600"/>
              </a:spcAft>
            </a:pPr>
            <a:r>
              <a:rPr lang="it-IT" sz="1300" dirty="0">
                <a:latin typeface="Arial" panose="020B0604020202020204" pitchFamily="34" charset="0"/>
                <a:cs typeface="Arial" panose="020B0604020202020204" pitchFamily="34" charset="0"/>
              </a:rPr>
              <a:t>Una volta l'attaccante saranno gli Imperi e una volta l’Intesa.</a:t>
            </a:r>
          </a:p>
          <a:p>
            <a:pPr>
              <a:spcAft>
                <a:spcPts val="600"/>
              </a:spcAft>
            </a:pPr>
            <a:r>
              <a:rPr lang="it-IT" sz="1300" dirty="0">
                <a:latin typeface="Arial" panose="020B0604020202020204" pitchFamily="34" charset="0"/>
                <a:cs typeface="Arial" panose="020B0604020202020204" pitchFamily="34" charset="0"/>
              </a:rPr>
              <a:t>Il difensore piazzerà 3 carte coperte ... 2 sono falsi obbiettivi e 1 è il cantiere da disabilitare. Le carte saranno piazzate nella metà campo del difensore equidistanti tra loro e a ¾ del campo partendo dal lato estremo (vedi schema)</a:t>
            </a:r>
          </a:p>
          <a:p>
            <a:pPr>
              <a:spcAft>
                <a:spcPts val="600"/>
              </a:spcAft>
            </a:pPr>
            <a:r>
              <a:rPr lang="it-IT" sz="1300" dirty="0">
                <a:latin typeface="Arial" panose="020B0604020202020204" pitchFamily="34" charset="0"/>
                <a:cs typeface="Arial" panose="020B0604020202020204" pitchFamily="34" charset="0"/>
              </a:rPr>
              <a:t>L'attaccante entra per primo, piazzerà i propri aerei ovunque vuole sulla linea centrale della sua metà campo, nel caso di campo da 6 giocatori (vedi schema). Se si gioca su un campo da 4 giocatori, piazzerà i propri aerei al bordo estremo del suo campo.</a:t>
            </a:r>
          </a:p>
          <a:p>
            <a:pPr>
              <a:spcAft>
                <a:spcPts val="600"/>
              </a:spcAft>
            </a:pPr>
            <a:r>
              <a:rPr lang="it-IT" sz="1300" dirty="0">
                <a:latin typeface="Arial" panose="020B0604020202020204" pitchFamily="34" charset="0"/>
                <a:cs typeface="Arial" panose="020B0604020202020204" pitchFamily="34" charset="0"/>
              </a:rPr>
              <a:t>L’attaccante avrà un turno di volo di vantaggio (3 carte manovra).</a:t>
            </a:r>
          </a:p>
          <a:p>
            <a:pPr>
              <a:spcAft>
                <a:spcPts val="600"/>
              </a:spcAft>
            </a:pPr>
            <a:r>
              <a:rPr lang="it-IT" sz="1300" dirty="0">
                <a:latin typeface="Arial" panose="020B0604020202020204" pitchFamily="34" charset="0"/>
                <a:cs typeface="Arial" panose="020B0604020202020204" pitchFamily="34" charset="0"/>
              </a:rPr>
              <a:t>Poi entra la squadriglia dell'intesa, il punto di ingresso sarà determinato dalle nuove carte di ingresso variabile. Piazzerà i propri aerei a ½  righello dal bordo della propria metà campo nella zona segnata dalla carta di ingresso per la mappa da 6 giocatori, sul bordo per la mappa nel caso di mappa per 4 giocatori.</a:t>
            </a:r>
          </a:p>
          <a:p>
            <a:pPr>
              <a:spcAft>
                <a:spcPts val="600"/>
              </a:spcAft>
            </a:pPr>
            <a:r>
              <a:rPr lang="it-IT" sz="1300" dirty="0">
                <a:latin typeface="Arial" panose="020B0604020202020204" pitchFamily="34" charset="0"/>
                <a:cs typeface="Arial" panose="020B0604020202020204" pitchFamily="34" charset="0"/>
              </a:rPr>
              <a:t>Per scoprire la carta obbiettivo bisogna essere ad almeno mezzo righello dalla carta obbiettivo, dalla colonnetta dell’aereo a qualsiasi parte della carta obbiettivo, in ogni direzione.</a:t>
            </a:r>
          </a:p>
          <a:p>
            <a:pPr>
              <a:spcAft>
                <a:spcPts val="600"/>
              </a:spcAft>
            </a:pPr>
            <a:r>
              <a:rPr lang="it-IT" sz="1300" dirty="0">
                <a:latin typeface="Arial" panose="020B0604020202020204" pitchFamily="34" charset="0"/>
                <a:cs typeface="Arial" panose="020B0604020202020204" pitchFamily="34" charset="0"/>
              </a:rPr>
              <a:t>Il cantiere avrà 5 punti vita. SI pescheranno le carte danno in accordo con il mazzo danno dell'aereo, tenendole scoperte, al raggiungimento di 5 danni il cantiere è distrutto e gli aerei attaccanti potranno decidere se ritirarsi o continuare per cumulare punti esperienza.</a:t>
            </a:r>
          </a:p>
        </p:txBody>
      </p:sp>
      <p:sp>
        <p:nvSpPr>
          <p:cNvPr id="7" name="CasellaDiTesto 6">
            <a:extLst>
              <a:ext uri="{FF2B5EF4-FFF2-40B4-BE49-F238E27FC236}">
                <a16:creationId xmlns:a16="http://schemas.microsoft.com/office/drawing/2014/main" id="{15650BE2-E3C4-8022-A97E-464463167587}"/>
              </a:ext>
            </a:extLst>
          </p:cNvPr>
          <p:cNvSpPr txBox="1"/>
          <p:nvPr/>
        </p:nvSpPr>
        <p:spPr>
          <a:xfrm>
            <a:off x="303607" y="3766680"/>
            <a:ext cx="3888540" cy="2646878"/>
          </a:xfrm>
          <a:prstGeom prst="rect">
            <a:avLst/>
          </a:prstGeom>
          <a:noFill/>
        </p:spPr>
        <p:txBody>
          <a:bodyPr wrap="square">
            <a:spAutoFit/>
          </a:bodyPr>
          <a:lstStyle>
            <a:defPPr>
              <a:defRPr lang="en-US"/>
            </a:defPPr>
            <a:lvl1pPr>
              <a:spcAft>
                <a:spcPts val="600"/>
              </a:spcAft>
              <a:defRPr sz="1400">
                <a:latin typeface="Arial" panose="020B0604020202020204" pitchFamily="34" charset="0"/>
                <a:cs typeface="Arial" panose="020B0604020202020204" pitchFamily="34" charset="0"/>
              </a:defRPr>
            </a:lvl1pPr>
          </a:lstStyle>
          <a:p>
            <a:r>
              <a:rPr lang="it-IT" dirty="0"/>
              <a:t>Aerei disponibili:</a:t>
            </a:r>
          </a:p>
          <a:p>
            <a:r>
              <a:rPr lang="it-IT" dirty="0"/>
              <a:t>Fokker E.III	 … 	T – B – 11 - 48</a:t>
            </a:r>
          </a:p>
          <a:p>
            <a:r>
              <a:rPr lang="it-IT" dirty="0"/>
              <a:t>Fokker E.IV ...	G – A – 11 - 67</a:t>
            </a:r>
          </a:p>
          <a:p>
            <a:r>
              <a:rPr lang="it-IT" dirty="0" err="1"/>
              <a:t>Nieuport</a:t>
            </a:r>
            <a:r>
              <a:rPr lang="it-IT" dirty="0"/>
              <a:t> 17 ...	I – A – 12 - 76  </a:t>
            </a:r>
          </a:p>
          <a:p>
            <a:r>
              <a:rPr lang="it-IT" dirty="0" err="1"/>
              <a:t>Nieuport</a:t>
            </a:r>
            <a:r>
              <a:rPr lang="it-IT" dirty="0"/>
              <a:t> 17 ...	I – B – 12 - 56 </a:t>
            </a:r>
          </a:p>
          <a:p>
            <a:r>
              <a:rPr lang="it-IT" dirty="0" err="1"/>
              <a:t>Airco</a:t>
            </a:r>
            <a:r>
              <a:rPr lang="it-IT" dirty="0"/>
              <a:t> DH2 ...	</a:t>
            </a:r>
            <a:r>
              <a:rPr lang="it-IT" dirty="0" err="1"/>
              <a:t>P</a:t>
            </a:r>
            <a:r>
              <a:rPr lang="it-IT" dirty="0"/>
              <a:t> – B – 13 – 58</a:t>
            </a:r>
          </a:p>
          <a:p>
            <a:endParaRPr lang="it-IT" dirty="0"/>
          </a:p>
          <a:p>
            <a:pPr>
              <a:spcAft>
                <a:spcPts val="0"/>
              </a:spcAft>
            </a:pPr>
            <a:r>
              <a:rPr lang="it-IT" dirty="0"/>
              <a:t>Nota … come leggere le statistiche</a:t>
            </a:r>
          </a:p>
          <a:p>
            <a:pPr>
              <a:spcAft>
                <a:spcPts val="0"/>
              </a:spcAft>
            </a:pPr>
            <a:r>
              <a:rPr lang="it-IT" dirty="0"/>
              <a:t>Carta manovra - Mazzo Danni – Vite - Costo</a:t>
            </a:r>
          </a:p>
        </p:txBody>
      </p:sp>
      <p:pic>
        <p:nvPicPr>
          <p:cNvPr id="9" name="Immagine 8" descr="Immagine che contiene disegno, testo, mappa, arte&#10;&#10;Il contenuto generato dall'IA potrebbe non essere corretto.">
            <a:extLst>
              <a:ext uri="{FF2B5EF4-FFF2-40B4-BE49-F238E27FC236}">
                <a16:creationId xmlns:a16="http://schemas.microsoft.com/office/drawing/2014/main" id="{DE03A1AE-0022-6AD2-BCBF-943FE23A5B77}"/>
              </a:ext>
            </a:extLst>
          </p:cNvPr>
          <p:cNvPicPr>
            <a:picLocks noChangeAspect="1"/>
          </p:cNvPicPr>
          <p:nvPr/>
        </p:nvPicPr>
        <p:blipFill>
          <a:blip r:embed="rId3"/>
          <a:stretch>
            <a:fillRect/>
          </a:stretch>
        </p:blipFill>
        <p:spPr>
          <a:xfrm>
            <a:off x="169177" y="260560"/>
            <a:ext cx="4608640" cy="3198508"/>
          </a:xfrm>
          <a:prstGeom prst="rect">
            <a:avLst/>
          </a:prstGeom>
        </p:spPr>
      </p:pic>
      <p:cxnSp>
        <p:nvCxnSpPr>
          <p:cNvPr id="11" name="Connettore dritto 10">
            <a:extLst>
              <a:ext uri="{FF2B5EF4-FFF2-40B4-BE49-F238E27FC236}">
                <a16:creationId xmlns:a16="http://schemas.microsoft.com/office/drawing/2014/main" id="{BEB04D88-AF32-B308-6379-DFD531A82E38}"/>
              </a:ext>
            </a:extLst>
          </p:cNvPr>
          <p:cNvCxnSpPr>
            <a:stCxn id="9" idx="0"/>
            <a:endCxn id="9" idx="2"/>
          </p:cNvCxnSpPr>
          <p:nvPr/>
        </p:nvCxnSpPr>
        <p:spPr>
          <a:xfrm>
            <a:off x="2473497" y="260560"/>
            <a:ext cx="0" cy="3198508"/>
          </a:xfrm>
          <a:prstGeom prst="line">
            <a:avLst/>
          </a:prstGeom>
          <a:ln>
            <a:solidFill>
              <a:srgbClr val="FFFF00"/>
            </a:solidFill>
            <a:prstDash val="dash"/>
          </a:ln>
        </p:spPr>
        <p:style>
          <a:lnRef idx="3">
            <a:schemeClr val="accent2"/>
          </a:lnRef>
          <a:fillRef idx="0">
            <a:schemeClr val="accent2"/>
          </a:fillRef>
          <a:effectRef idx="2">
            <a:schemeClr val="accent2"/>
          </a:effectRef>
          <a:fontRef idx="minor">
            <a:schemeClr val="tx1"/>
          </a:fontRef>
        </p:style>
      </p:cxnSp>
      <p:sp>
        <p:nvSpPr>
          <p:cNvPr id="13" name="CasellaDiTesto 12">
            <a:extLst>
              <a:ext uri="{FF2B5EF4-FFF2-40B4-BE49-F238E27FC236}">
                <a16:creationId xmlns:a16="http://schemas.microsoft.com/office/drawing/2014/main" id="{BB3832E9-D4E3-858D-4353-83AEBC826418}"/>
              </a:ext>
            </a:extLst>
          </p:cNvPr>
          <p:cNvSpPr txBox="1"/>
          <p:nvPr/>
        </p:nvSpPr>
        <p:spPr>
          <a:xfrm>
            <a:off x="3306361" y="233919"/>
            <a:ext cx="1528582" cy="230832"/>
          </a:xfrm>
          <a:prstGeom prst="rect">
            <a:avLst/>
          </a:prstGeom>
          <a:noFill/>
        </p:spPr>
        <p:txBody>
          <a:bodyPr wrap="square" rtlCol="0">
            <a:spAutoFit/>
          </a:bodyPr>
          <a:lstStyle/>
          <a:p>
            <a:r>
              <a:rPr lang="it-IT" sz="900" dirty="0">
                <a:solidFill>
                  <a:srgbClr val="FFFF00"/>
                </a:solidFill>
              </a:rPr>
              <a:t>Controllato da Attaccante</a:t>
            </a:r>
          </a:p>
        </p:txBody>
      </p:sp>
      <p:sp>
        <p:nvSpPr>
          <p:cNvPr id="15" name="Rettangolo con angoli arrotondati 14">
            <a:extLst>
              <a:ext uri="{FF2B5EF4-FFF2-40B4-BE49-F238E27FC236}">
                <a16:creationId xmlns:a16="http://schemas.microsoft.com/office/drawing/2014/main" id="{B0FE2D68-A79F-8416-593D-85747E56400A}"/>
              </a:ext>
            </a:extLst>
          </p:cNvPr>
          <p:cNvSpPr/>
          <p:nvPr/>
        </p:nvSpPr>
        <p:spPr>
          <a:xfrm>
            <a:off x="3503238" y="548600"/>
            <a:ext cx="297602" cy="2629386"/>
          </a:xfrm>
          <a:prstGeom prst="roundRect">
            <a:avLst/>
          </a:prstGeom>
          <a:solidFill>
            <a:schemeClr val="accent1">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6" name="CasellaDiTesto 15">
            <a:extLst>
              <a:ext uri="{FF2B5EF4-FFF2-40B4-BE49-F238E27FC236}">
                <a16:creationId xmlns:a16="http://schemas.microsoft.com/office/drawing/2014/main" id="{C324A301-C11E-22AA-478C-49B159E1AAD4}"/>
              </a:ext>
            </a:extLst>
          </p:cNvPr>
          <p:cNvSpPr txBox="1"/>
          <p:nvPr/>
        </p:nvSpPr>
        <p:spPr>
          <a:xfrm rot="16200000">
            <a:off x="2419683" y="1747877"/>
            <a:ext cx="2464712" cy="230832"/>
          </a:xfrm>
          <a:prstGeom prst="rect">
            <a:avLst/>
          </a:prstGeom>
          <a:noFill/>
        </p:spPr>
        <p:txBody>
          <a:bodyPr wrap="square" rtlCol="0">
            <a:spAutoFit/>
          </a:bodyPr>
          <a:lstStyle/>
          <a:p>
            <a:r>
              <a:rPr lang="it-IT" sz="900" dirty="0">
                <a:solidFill>
                  <a:srgbClr val="FFFF00"/>
                </a:solidFill>
              </a:rPr>
              <a:t>Aere per il posizionamento aerei in attacco</a:t>
            </a:r>
          </a:p>
        </p:txBody>
      </p:sp>
      <p:sp>
        <p:nvSpPr>
          <p:cNvPr id="17" name="CasellaDiTesto 16">
            <a:extLst>
              <a:ext uri="{FF2B5EF4-FFF2-40B4-BE49-F238E27FC236}">
                <a16:creationId xmlns:a16="http://schemas.microsoft.com/office/drawing/2014/main" id="{7DA92E21-9325-8783-E8B0-AC7D1343D20E}"/>
              </a:ext>
            </a:extLst>
          </p:cNvPr>
          <p:cNvSpPr txBox="1"/>
          <p:nvPr/>
        </p:nvSpPr>
        <p:spPr>
          <a:xfrm>
            <a:off x="3184907" y="3216372"/>
            <a:ext cx="934263" cy="200055"/>
          </a:xfrm>
          <a:prstGeom prst="rect">
            <a:avLst/>
          </a:prstGeom>
          <a:noFill/>
        </p:spPr>
        <p:txBody>
          <a:bodyPr wrap="square" rtlCol="0">
            <a:spAutoFit/>
          </a:bodyPr>
          <a:lstStyle/>
          <a:p>
            <a:r>
              <a:rPr lang="it-IT" sz="700" dirty="0">
                <a:solidFill>
                  <a:schemeClr val="bg1"/>
                </a:solidFill>
              </a:rPr>
              <a:t>1 righello dal bordo</a:t>
            </a:r>
          </a:p>
        </p:txBody>
      </p:sp>
      <p:sp>
        <p:nvSpPr>
          <p:cNvPr id="19" name="CasellaDiTesto 18">
            <a:extLst>
              <a:ext uri="{FF2B5EF4-FFF2-40B4-BE49-F238E27FC236}">
                <a16:creationId xmlns:a16="http://schemas.microsoft.com/office/drawing/2014/main" id="{695D369F-F6D5-ADE9-7744-18CB4AF84CB8}"/>
              </a:ext>
            </a:extLst>
          </p:cNvPr>
          <p:cNvSpPr txBox="1"/>
          <p:nvPr/>
        </p:nvSpPr>
        <p:spPr>
          <a:xfrm>
            <a:off x="3213923" y="362561"/>
            <a:ext cx="1173833" cy="200055"/>
          </a:xfrm>
          <a:prstGeom prst="rect">
            <a:avLst/>
          </a:prstGeom>
          <a:noFill/>
        </p:spPr>
        <p:txBody>
          <a:bodyPr wrap="square" rtlCol="0">
            <a:spAutoFit/>
          </a:bodyPr>
          <a:lstStyle/>
          <a:p>
            <a:r>
              <a:rPr lang="it-IT" sz="700" dirty="0">
                <a:solidFill>
                  <a:schemeClr val="bg1"/>
                </a:solidFill>
              </a:rPr>
              <a:t>1 righello dal bordo</a:t>
            </a:r>
          </a:p>
        </p:txBody>
      </p:sp>
      <p:sp>
        <p:nvSpPr>
          <p:cNvPr id="20" name="CasellaDiTesto 19">
            <a:extLst>
              <a:ext uri="{FF2B5EF4-FFF2-40B4-BE49-F238E27FC236}">
                <a16:creationId xmlns:a16="http://schemas.microsoft.com/office/drawing/2014/main" id="{A2A661E0-C39C-170B-62EB-10C473E6CAF8}"/>
              </a:ext>
            </a:extLst>
          </p:cNvPr>
          <p:cNvSpPr txBox="1"/>
          <p:nvPr/>
        </p:nvSpPr>
        <p:spPr>
          <a:xfrm>
            <a:off x="3889391" y="1473996"/>
            <a:ext cx="869905" cy="415498"/>
          </a:xfrm>
          <a:prstGeom prst="rect">
            <a:avLst/>
          </a:prstGeom>
          <a:noFill/>
        </p:spPr>
        <p:txBody>
          <a:bodyPr wrap="square" rtlCol="0">
            <a:spAutoFit/>
          </a:bodyPr>
          <a:lstStyle/>
          <a:p>
            <a:r>
              <a:rPr lang="it-IT" sz="700" dirty="0">
                <a:solidFill>
                  <a:schemeClr val="bg1"/>
                </a:solidFill>
              </a:rPr>
              <a:t>A metà dell’area controllata dall’attaccante</a:t>
            </a:r>
          </a:p>
        </p:txBody>
      </p:sp>
      <p:sp>
        <p:nvSpPr>
          <p:cNvPr id="22" name="Rettangolo con angoli arrotondati 21">
            <a:extLst>
              <a:ext uri="{FF2B5EF4-FFF2-40B4-BE49-F238E27FC236}">
                <a16:creationId xmlns:a16="http://schemas.microsoft.com/office/drawing/2014/main" id="{4593FDCF-D6D9-37A8-077A-C61136814FE8}"/>
              </a:ext>
            </a:extLst>
          </p:cNvPr>
          <p:cNvSpPr/>
          <p:nvPr/>
        </p:nvSpPr>
        <p:spPr>
          <a:xfrm>
            <a:off x="1702989" y="692620"/>
            <a:ext cx="297601" cy="325356"/>
          </a:xfrm>
          <a:prstGeom prst="roundRect">
            <a:avLst/>
          </a:prstGeom>
          <a:solidFill>
            <a:schemeClr val="accent1">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3" name="Rettangolo con angoli arrotondati 22">
            <a:extLst>
              <a:ext uri="{FF2B5EF4-FFF2-40B4-BE49-F238E27FC236}">
                <a16:creationId xmlns:a16="http://schemas.microsoft.com/office/drawing/2014/main" id="{D9725A09-18B1-26FB-1B02-0525214AFA9B}"/>
              </a:ext>
            </a:extLst>
          </p:cNvPr>
          <p:cNvSpPr/>
          <p:nvPr/>
        </p:nvSpPr>
        <p:spPr>
          <a:xfrm>
            <a:off x="1702989" y="1694050"/>
            <a:ext cx="297601" cy="325356"/>
          </a:xfrm>
          <a:prstGeom prst="roundRect">
            <a:avLst/>
          </a:prstGeom>
          <a:solidFill>
            <a:schemeClr val="accent1">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4" name="Rettangolo con angoli arrotondati 23">
            <a:extLst>
              <a:ext uri="{FF2B5EF4-FFF2-40B4-BE49-F238E27FC236}">
                <a16:creationId xmlns:a16="http://schemas.microsoft.com/office/drawing/2014/main" id="{403107D3-7226-C51A-92CB-DBBC245556D0}"/>
              </a:ext>
            </a:extLst>
          </p:cNvPr>
          <p:cNvSpPr/>
          <p:nvPr/>
        </p:nvSpPr>
        <p:spPr>
          <a:xfrm>
            <a:off x="1702989" y="2695480"/>
            <a:ext cx="297601" cy="325356"/>
          </a:xfrm>
          <a:prstGeom prst="roundRect">
            <a:avLst/>
          </a:prstGeom>
          <a:solidFill>
            <a:schemeClr val="accent1">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5" name="CasellaDiTesto 24">
            <a:extLst>
              <a:ext uri="{FF2B5EF4-FFF2-40B4-BE49-F238E27FC236}">
                <a16:creationId xmlns:a16="http://schemas.microsoft.com/office/drawing/2014/main" id="{1D9FEF73-E43F-0083-10E2-BD157FD0345F}"/>
              </a:ext>
            </a:extLst>
          </p:cNvPr>
          <p:cNvSpPr txBox="1"/>
          <p:nvPr/>
        </p:nvSpPr>
        <p:spPr>
          <a:xfrm rot="16200000">
            <a:off x="933297" y="1678620"/>
            <a:ext cx="2629374" cy="369332"/>
          </a:xfrm>
          <a:prstGeom prst="rect">
            <a:avLst/>
          </a:prstGeom>
          <a:noFill/>
        </p:spPr>
        <p:txBody>
          <a:bodyPr wrap="square" rtlCol="0">
            <a:spAutoFit/>
          </a:bodyPr>
          <a:lstStyle/>
          <a:p>
            <a:pPr algn="ctr"/>
            <a:r>
              <a:rPr lang="it-IT" sz="900" dirty="0">
                <a:solidFill>
                  <a:schemeClr val="bg1"/>
                </a:solidFill>
              </a:rPr>
              <a:t>Aere per il posizionamento Obbiettivi</a:t>
            </a:r>
          </a:p>
          <a:p>
            <a:pPr algn="ctr"/>
            <a:r>
              <a:rPr lang="it-IT" sz="900" dirty="0">
                <a:solidFill>
                  <a:schemeClr val="bg1"/>
                </a:solidFill>
              </a:rPr>
              <a:t>Ad un quarto del campo del difensore </a:t>
            </a:r>
            <a:r>
              <a:rPr lang="it-IT" sz="900" dirty="0" err="1">
                <a:solidFill>
                  <a:schemeClr val="bg1"/>
                </a:solidFill>
              </a:rPr>
              <a:t>latop</a:t>
            </a:r>
            <a:r>
              <a:rPr lang="it-IT" sz="900" dirty="0">
                <a:solidFill>
                  <a:schemeClr val="bg1"/>
                </a:solidFill>
              </a:rPr>
              <a:t> fronte</a:t>
            </a:r>
          </a:p>
        </p:txBody>
      </p:sp>
      <p:cxnSp>
        <p:nvCxnSpPr>
          <p:cNvPr id="27" name="Connettore dritto 26">
            <a:extLst>
              <a:ext uri="{FF2B5EF4-FFF2-40B4-BE49-F238E27FC236}">
                <a16:creationId xmlns:a16="http://schemas.microsoft.com/office/drawing/2014/main" id="{83BED9A9-7F58-7A30-4E66-45DA025AD840}"/>
              </a:ext>
            </a:extLst>
          </p:cNvPr>
          <p:cNvCxnSpPr/>
          <p:nvPr/>
        </p:nvCxnSpPr>
        <p:spPr>
          <a:xfrm>
            <a:off x="1280490" y="3307548"/>
            <a:ext cx="0" cy="265472"/>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8" name="Connettore dritto 27">
            <a:extLst>
              <a:ext uri="{FF2B5EF4-FFF2-40B4-BE49-F238E27FC236}">
                <a16:creationId xmlns:a16="http://schemas.microsoft.com/office/drawing/2014/main" id="{4E5EBB06-FF62-8C80-A016-586EB7A3E240}"/>
              </a:ext>
            </a:extLst>
          </p:cNvPr>
          <p:cNvCxnSpPr>
            <a:cxnSpLocks/>
          </p:cNvCxnSpPr>
          <p:nvPr/>
        </p:nvCxnSpPr>
        <p:spPr>
          <a:xfrm>
            <a:off x="35897" y="2420860"/>
            <a:ext cx="3084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0" name="Connettore dritto 29">
            <a:extLst>
              <a:ext uri="{FF2B5EF4-FFF2-40B4-BE49-F238E27FC236}">
                <a16:creationId xmlns:a16="http://schemas.microsoft.com/office/drawing/2014/main" id="{69FA2C49-B04E-0AC2-E309-5680D7553A1C}"/>
              </a:ext>
            </a:extLst>
          </p:cNvPr>
          <p:cNvCxnSpPr>
            <a:cxnSpLocks/>
          </p:cNvCxnSpPr>
          <p:nvPr/>
        </p:nvCxnSpPr>
        <p:spPr>
          <a:xfrm>
            <a:off x="35897" y="1268700"/>
            <a:ext cx="30846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Connettore dritto 34">
            <a:extLst>
              <a:ext uri="{FF2B5EF4-FFF2-40B4-BE49-F238E27FC236}">
                <a16:creationId xmlns:a16="http://schemas.microsoft.com/office/drawing/2014/main" id="{C842D6B4-B1A1-08C8-3743-4EC3A5F35F98}"/>
              </a:ext>
            </a:extLst>
          </p:cNvPr>
          <p:cNvCxnSpPr/>
          <p:nvPr/>
        </p:nvCxnSpPr>
        <p:spPr>
          <a:xfrm>
            <a:off x="1280490" y="197116"/>
            <a:ext cx="0" cy="265472"/>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CasellaDiTesto 11">
            <a:extLst>
              <a:ext uri="{FF2B5EF4-FFF2-40B4-BE49-F238E27FC236}">
                <a16:creationId xmlns:a16="http://schemas.microsoft.com/office/drawing/2014/main" id="{A73BEA3B-807F-FA9A-4422-9D9A129A0691}"/>
              </a:ext>
            </a:extLst>
          </p:cNvPr>
          <p:cNvSpPr txBox="1"/>
          <p:nvPr/>
        </p:nvSpPr>
        <p:spPr>
          <a:xfrm>
            <a:off x="181676" y="245758"/>
            <a:ext cx="1414170" cy="230832"/>
          </a:xfrm>
          <a:prstGeom prst="rect">
            <a:avLst/>
          </a:prstGeom>
          <a:noFill/>
        </p:spPr>
        <p:txBody>
          <a:bodyPr wrap="none" rtlCol="0">
            <a:spAutoFit/>
          </a:bodyPr>
          <a:lstStyle/>
          <a:p>
            <a:r>
              <a:rPr lang="it-IT" sz="900" dirty="0">
                <a:solidFill>
                  <a:srgbClr val="FFFF00"/>
                </a:solidFill>
              </a:rPr>
              <a:t>Controllato da Difensore</a:t>
            </a:r>
          </a:p>
        </p:txBody>
      </p:sp>
      <p:pic>
        <p:nvPicPr>
          <p:cNvPr id="66" name="Immagine 65">
            <a:extLst>
              <a:ext uri="{FF2B5EF4-FFF2-40B4-BE49-F238E27FC236}">
                <a16:creationId xmlns:a16="http://schemas.microsoft.com/office/drawing/2014/main" id="{E71AF503-5C88-BD82-A966-E67DDF732EA2}"/>
              </a:ext>
            </a:extLst>
          </p:cNvPr>
          <p:cNvPicPr>
            <a:picLocks noChangeAspect="1"/>
          </p:cNvPicPr>
          <p:nvPr/>
        </p:nvPicPr>
        <p:blipFill>
          <a:blip r:embed="rId4"/>
          <a:stretch>
            <a:fillRect/>
          </a:stretch>
        </p:blipFill>
        <p:spPr>
          <a:xfrm rot="2868777">
            <a:off x="710054" y="1453583"/>
            <a:ext cx="667323" cy="480933"/>
          </a:xfrm>
          <a:prstGeom prst="rect">
            <a:avLst/>
          </a:prstGeom>
        </p:spPr>
      </p:pic>
      <p:sp>
        <p:nvSpPr>
          <p:cNvPr id="67" name="CasellaDiTesto 66">
            <a:extLst>
              <a:ext uri="{FF2B5EF4-FFF2-40B4-BE49-F238E27FC236}">
                <a16:creationId xmlns:a16="http://schemas.microsoft.com/office/drawing/2014/main" id="{CFEE2CBF-DA7C-42D1-F814-D944835401CE}"/>
              </a:ext>
            </a:extLst>
          </p:cNvPr>
          <p:cNvSpPr txBox="1"/>
          <p:nvPr/>
        </p:nvSpPr>
        <p:spPr>
          <a:xfrm>
            <a:off x="232711" y="2858158"/>
            <a:ext cx="869905" cy="415498"/>
          </a:xfrm>
          <a:prstGeom prst="rect">
            <a:avLst/>
          </a:prstGeom>
          <a:noFill/>
        </p:spPr>
        <p:txBody>
          <a:bodyPr wrap="square" rtlCol="0">
            <a:spAutoFit/>
          </a:bodyPr>
          <a:lstStyle/>
          <a:p>
            <a:r>
              <a:rPr lang="it-IT" sz="700" dirty="0">
                <a:solidFill>
                  <a:schemeClr val="bg1"/>
                </a:solidFill>
              </a:rPr>
              <a:t>Carta Ingresso Random Per difensore</a:t>
            </a:r>
          </a:p>
        </p:txBody>
      </p:sp>
      <p:sp>
        <p:nvSpPr>
          <p:cNvPr id="69" name="CasellaDiTesto 68">
            <a:extLst>
              <a:ext uri="{FF2B5EF4-FFF2-40B4-BE49-F238E27FC236}">
                <a16:creationId xmlns:a16="http://schemas.microsoft.com/office/drawing/2014/main" id="{08A457F0-E9DC-F382-FBA2-03258568B8C8}"/>
              </a:ext>
            </a:extLst>
          </p:cNvPr>
          <p:cNvSpPr txBox="1"/>
          <p:nvPr/>
        </p:nvSpPr>
        <p:spPr>
          <a:xfrm>
            <a:off x="3311285" y="3868529"/>
            <a:ext cx="1421623" cy="1107996"/>
          </a:xfrm>
          <a:prstGeom prst="rect">
            <a:avLst/>
          </a:prstGeom>
          <a:solidFill>
            <a:srgbClr val="FFFF00"/>
          </a:solidFill>
          <a:ln>
            <a:solidFill>
              <a:schemeClr val="tx1"/>
            </a:solidFill>
          </a:ln>
        </p:spPr>
        <p:txBody>
          <a:bodyPr wrap="square">
            <a:spAutoFit/>
          </a:bodyPr>
          <a:lstStyle/>
          <a:p>
            <a:pPr algn="ctr"/>
            <a:r>
              <a:rPr lang="it-IT" sz="1100" dirty="0"/>
              <a:t>ATTENZIONE IL MORAN-SAULNIER E IL NIEUPORT 11 BEBE’ SONO STATI RITIRATI DAL FRONTE</a:t>
            </a:r>
          </a:p>
        </p:txBody>
      </p:sp>
    </p:spTree>
    <p:extLst>
      <p:ext uri="{BB962C8B-B14F-4D97-AF65-F5344CB8AC3E}">
        <p14:creationId xmlns:p14="http://schemas.microsoft.com/office/powerpoint/2010/main" val="3679817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asellaDiTesto 34">
            <a:extLst>
              <a:ext uri="{FF2B5EF4-FFF2-40B4-BE49-F238E27FC236}">
                <a16:creationId xmlns:a16="http://schemas.microsoft.com/office/drawing/2014/main" id="{03704E3D-5F18-448F-2598-33FA750E071E}"/>
              </a:ext>
            </a:extLst>
          </p:cNvPr>
          <p:cNvSpPr txBox="1"/>
          <p:nvPr/>
        </p:nvSpPr>
        <p:spPr>
          <a:xfrm>
            <a:off x="2257066" y="270330"/>
            <a:ext cx="2047843" cy="6170920"/>
          </a:xfrm>
          <a:prstGeom prst="rect">
            <a:avLst/>
          </a:prstGeom>
          <a:noFill/>
        </p:spPr>
        <p:txBody>
          <a:bodyPr wrap="square">
            <a:spAutoFit/>
          </a:bodyPr>
          <a:lstStyle/>
          <a:p>
            <a:r>
              <a:rPr lang="it-IT" sz="1600" dirty="0"/>
              <a:t>Confronto mazzi manovra</a:t>
            </a:r>
          </a:p>
          <a:p>
            <a:endParaRPr lang="it-IT" sz="1100" dirty="0"/>
          </a:p>
          <a:p>
            <a:r>
              <a:rPr lang="it-IT" sz="1100" dirty="0"/>
              <a:t>Trovate sempre nel database degli aerei la pagina di confronto dei mazzi manovra</a:t>
            </a:r>
          </a:p>
          <a:p>
            <a:endParaRPr lang="it-IT" sz="1100" dirty="0"/>
          </a:p>
          <a:p>
            <a:r>
              <a:rPr lang="it-IT" sz="1100" dirty="0"/>
              <a:t>Visto la varietà dei modelli è bene incominciate a studiare in cosa sono differenti</a:t>
            </a:r>
          </a:p>
          <a:p>
            <a:endParaRPr lang="it-IT" sz="1100" dirty="0"/>
          </a:p>
          <a:p>
            <a:r>
              <a:rPr lang="it-IT" sz="1100" dirty="0"/>
              <a:t>Le lunghezze riportate sono delle frecce, la </a:t>
            </a:r>
            <a:r>
              <a:rPr lang="it-IT" sz="1100" dirty="0" err="1"/>
              <a:t>table</a:t>
            </a:r>
            <a:r>
              <a:rPr lang="it-IT" sz="1100" dirty="0"/>
              <a:t> speed è l’effetto della dimensione della basetta</a:t>
            </a:r>
          </a:p>
          <a:p>
            <a:endParaRPr lang="it-IT" sz="1100" dirty="0"/>
          </a:p>
          <a:p>
            <a:r>
              <a:rPr lang="it-IT" sz="1100" dirty="0"/>
              <a:t>Da notare che quasi tutti gli aerei disponibili hanno la stessa velocità … quindi scappare dando manetta potrebbe non essere una strategia efficace.</a:t>
            </a:r>
          </a:p>
          <a:p>
            <a:endParaRPr lang="it-IT" sz="1100" dirty="0"/>
          </a:p>
          <a:p>
            <a:r>
              <a:rPr lang="it-IT" sz="1100" dirty="0"/>
              <a:t>Ad eccezione del </a:t>
            </a:r>
            <a:r>
              <a:rPr lang="it-IT" sz="1100" dirty="0" err="1"/>
              <a:t>Nieuport</a:t>
            </a:r>
            <a:r>
              <a:rPr lang="it-IT" sz="1100" dirty="0"/>
              <a:t> 17, più veloce, più manovriero con due profonde scivolate di ali … più costoso.</a:t>
            </a:r>
          </a:p>
          <a:p>
            <a:endParaRPr lang="it-IT" sz="1100" dirty="0"/>
          </a:p>
          <a:p>
            <a:r>
              <a:rPr lang="it-IT" sz="1100" dirty="0"/>
              <a:t>Il Fokker EIV ha le stesse manovre del EIII ma le scivolate di ali sono più fragili ... Il grande plus dell’EIV sono le sue due mitragliatrici che permettono. Di usare le carte danno A</a:t>
            </a:r>
          </a:p>
        </p:txBody>
      </p:sp>
      <p:pic>
        <p:nvPicPr>
          <p:cNvPr id="39" name="Immagine 38" descr="Immagine che contiene testo, schermata, calcolatore&#10;&#10;Il contenuto generato dall'IA potrebbe non essere corretto.">
            <a:extLst>
              <a:ext uri="{FF2B5EF4-FFF2-40B4-BE49-F238E27FC236}">
                <a16:creationId xmlns:a16="http://schemas.microsoft.com/office/drawing/2014/main" id="{E13F42DA-91CD-B099-EA16-C2F834759B05}"/>
              </a:ext>
            </a:extLst>
          </p:cNvPr>
          <p:cNvPicPr>
            <a:picLocks noChangeAspect="1"/>
          </p:cNvPicPr>
          <p:nvPr/>
        </p:nvPicPr>
        <p:blipFill>
          <a:blip r:embed="rId2"/>
          <a:stretch>
            <a:fillRect/>
          </a:stretch>
        </p:blipFill>
        <p:spPr>
          <a:xfrm>
            <a:off x="344360" y="2636890"/>
            <a:ext cx="1800250" cy="4186901"/>
          </a:xfrm>
          <a:prstGeom prst="rect">
            <a:avLst/>
          </a:prstGeom>
        </p:spPr>
      </p:pic>
      <p:pic>
        <p:nvPicPr>
          <p:cNvPr id="43" name="Immagine 42" descr="Immagine che contiene testo, poster, cartone animato, gufo&#10;&#10;Il contenuto generato dall'IA potrebbe non essere corretto.">
            <a:extLst>
              <a:ext uri="{FF2B5EF4-FFF2-40B4-BE49-F238E27FC236}">
                <a16:creationId xmlns:a16="http://schemas.microsoft.com/office/drawing/2014/main" id="{EBA728AF-9C3D-A7CE-4E21-66927C1C99BF}"/>
              </a:ext>
            </a:extLst>
          </p:cNvPr>
          <p:cNvPicPr>
            <a:picLocks noChangeAspect="1"/>
          </p:cNvPicPr>
          <p:nvPr/>
        </p:nvPicPr>
        <p:blipFill>
          <a:blip r:embed="rId3"/>
          <a:stretch>
            <a:fillRect/>
          </a:stretch>
        </p:blipFill>
        <p:spPr>
          <a:xfrm>
            <a:off x="344360" y="281555"/>
            <a:ext cx="1800250" cy="2274219"/>
          </a:xfrm>
          <a:prstGeom prst="rect">
            <a:avLst/>
          </a:prstGeom>
        </p:spPr>
      </p:pic>
      <p:cxnSp>
        <p:nvCxnSpPr>
          <p:cNvPr id="45" name="Connettore diritto a freccia 44">
            <a:extLst>
              <a:ext uri="{FF2B5EF4-FFF2-40B4-BE49-F238E27FC236}">
                <a16:creationId xmlns:a16="http://schemas.microsoft.com/office/drawing/2014/main" id="{BD43F817-9F0D-7121-6793-10F1675959EB}"/>
              </a:ext>
            </a:extLst>
          </p:cNvPr>
          <p:cNvCxnSpPr>
            <a:cxnSpLocks/>
          </p:cNvCxnSpPr>
          <p:nvPr/>
        </p:nvCxnSpPr>
        <p:spPr>
          <a:xfrm>
            <a:off x="128330" y="2276840"/>
            <a:ext cx="36005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9" name="Connettore curvo 48">
            <a:extLst>
              <a:ext uri="{FF2B5EF4-FFF2-40B4-BE49-F238E27FC236}">
                <a16:creationId xmlns:a16="http://schemas.microsoft.com/office/drawing/2014/main" id="{4C0B075B-947D-6E5B-77F1-92DC3D456DC7}"/>
              </a:ext>
            </a:extLst>
          </p:cNvPr>
          <p:cNvCxnSpPr>
            <a:cxnSpLocks/>
          </p:cNvCxnSpPr>
          <p:nvPr/>
        </p:nvCxnSpPr>
        <p:spPr>
          <a:xfrm rot="16200000" flipH="1">
            <a:off x="1136470" y="2276840"/>
            <a:ext cx="360050" cy="360050"/>
          </a:xfrm>
          <a:prstGeom prst="curvedConnector3">
            <a:avLst>
              <a:gd name="adj1" fmla="val 135"/>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4" name="Connettore diritto a freccia 53">
            <a:extLst>
              <a:ext uri="{FF2B5EF4-FFF2-40B4-BE49-F238E27FC236}">
                <a16:creationId xmlns:a16="http://schemas.microsoft.com/office/drawing/2014/main" id="{F1635022-CBE7-C330-ADEF-65E3D3BE0524}"/>
              </a:ext>
            </a:extLst>
          </p:cNvPr>
          <p:cNvCxnSpPr>
            <a:cxnSpLocks/>
          </p:cNvCxnSpPr>
          <p:nvPr/>
        </p:nvCxnSpPr>
        <p:spPr>
          <a:xfrm>
            <a:off x="200340" y="3789050"/>
            <a:ext cx="360050" cy="0"/>
          </a:xfrm>
          <a:prstGeom prst="straightConnector1">
            <a:avLst/>
          </a:prstGeom>
          <a:ln>
            <a:solidFill>
              <a:srgbClr val="FFC000"/>
            </a:solidFill>
            <a:tailEnd type="triangle"/>
          </a:ln>
        </p:spPr>
        <p:style>
          <a:lnRef idx="2">
            <a:schemeClr val="accent1"/>
          </a:lnRef>
          <a:fillRef idx="0">
            <a:schemeClr val="accent1"/>
          </a:fillRef>
          <a:effectRef idx="1">
            <a:schemeClr val="accent1"/>
          </a:effectRef>
          <a:fontRef idx="minor">
            <a:schemeClr val="tx1"/>
          </a:fontRef>
        </p:style>
      </p:cxnSp>
      <p:pic>
        <p:nvPicPr>
          <p:cNvPr id="70" name="Immagine 69">
            <a:extLst>
              <a:ext uri="{FF2B5EF4-FFF2-40B4-BE49-F238E27FC236}">
                <a16:creationId xmlns:a16="http://schemas.microsoft.com/office/drawing/2014/main" id="{C2B97296-9C89-5BBE-3840-84981D3388DC}"/>
              </a:ext>
            </a:extLst>
          </p:cNvPr>
          <p:cNvPicPr>
            <a:picLocks noChangeAspect="1"/>
          </p:cNvPicPr>
          <p:nvPr/>
        </p:nvPicPr>
        <p:blipFill>
          <a:blip r:embed="rId4"/>
          <a:stretch>
            <a:fillRect/>
          </a:stretch>
        </p:blipFill>
        <p:spPr>
          <a:xfrm>
            <a:off x="4448572" y="176292"/>
            <a:ext cx="2325404" cy="2942640"/>
          </a:xfrm>
          <a:prstGeom prst="rect">
            <a:avLst/>
          </a:prstGeom>
        </p:spPr>
      </p:pic>
      <p:pic>
        <p:nvPicPr>
          <p:cNvPr id="71" name="Immagine 70">
            <a:extLst>
              <a:ext uri="{FF2B5EF4-FFF2-40B4-BE49-F238E27FC236}">
                <a16:creationId xmlns:a16="http://schemas.microsoft.com/office/drawing/2014/main" id="{A44E74D0-B7AA-D2E8-51CF-EA684B1E2AAB}"/>
              </a:ext>
            </a:extLst>
          </p:cNvPr>
          <p:cNvPicPr>
            <a:picLocks noChangeAspect="1"/>
          </p:cNvPicPr>
          <p:nvPr/>
        </p:nvPicPr>
        <p:blipFill>
          <a:blip r:embed="rId5"/>
          <a:stretch>
            <a:fillRect/>
          </a:stretch>
        </p:blipFill>
        <p:spPr>
          <a:xfrm>
            <a:off x="7185310" y="161030"/>
            <a:ext cx="2296505" cy="3161239"/>
          </a:xfrm>
          <a:prstGeom prst="rect">
            <a:avLst/>
          </a:prstGeom>
        </p:spPr>
      </p:pic>
      <p:pic>
        <p:nvPicPr>
          <p:cNvPr id="72" name="Immagine 71">
            <a:extLst>
              <a:ext uri="{FF2B5EF4-FFF2-40B4-BE49-F238E27FC236}">
                <a16:creationId xmlns:a16="http://schemas.microsoft.com/office/drawing/2014/main" id="{C0D5A172-3145-8214-5D84-0B5160507A8A}"/>
              </a:ext>
            </a:extLst>
          </p:cNvPr>
          <p:cNvPicPr>
            <a:picLocks noChangeAspect="1"/>
          </p:cNvPicPr>
          <p:nvPr/>
        </p:nvPicPr>
        <p:blipFill>
          <a:blip r:embed="rId6"/>
          <a:stretch>
            <a:fillRect/>
          </a:stretch>
        </p:blipFill>
        <p:spPr>
          <a:xfrm>
            <a:off x="4448572" y="3485084"/>
            <a:ext cx="2325404" cy="3124316"/>
          </a:xfrm>
          <a:prstGeom prst="rect">
            <a:avLst/>
          </a:prstGeom>
        </p:spPr>
      </p:pic>
      <p:pic>
        <p:nvPicPr>
          <p:cNvPr id="79" name="Immagine 78">
            <a:extLst>
              <a:ext uri="{FF2B5EF4-FFF2-40B4-BE49-F238E27FC236}">
                <a16:creationId xmlns:a16="http://schemas.microsoft.com/office/drawing/2014/main" id="{BB8D3E17-6B57-8E37-55B0-BE63C22F8D09}"/>
              </a:ext>
            </a:extLst>
          </p:cNvPr>
          <p:cNvPicPr>
            <a:picLocks noChangeAspect="1"/>
          </p:cNvPicPr>
          <p:nvPr/>
        </p:nvPicPr>
        <p:blipFill>
          <a:blip r:embed="rId7"/>
          <a:stretch>
            <a:fillRect/>
          </a:stretch>
        </p:blipFill>
        <p:spPr>
          <a:xfrm>
            <a:off x="7185310" y="3429000"/>
            <a:ext cx="2296505" cy="3091942"/>
          </a:xfrm>
          <a:prstGeom prst="rect">
            <a:avLst/>
          </a:prstGeom>
        </p:spPr>
      </p:pic>
    </p:spTree>
    <p:extLst>
      <p:ext uri="{BB962C8B-B14F-4D97-AF65-F5344CB8AC3E}">
        <p14:creationId xmlns:p14="http://schemas.microsoft.com/office/powerpoint/2010/main" val="199426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3D6DD517-74C7-42F6-9E29-F4BAC9F7018F}"/>
              </a:ext>
            </a:extLst>
          </p:cNvPr>
          <p:cNvSpPr txBox="1"/>
          <p:nvPr/>
        </p:nvSpPr>
        <p:spPr>
          <a:xfrm>
            <a:off x="272350" y="189651"/>
            <a:ext cx="5400750" cy="5832366"/>
          </a:xfrm>
          <a:prstGeom prst="rect">
            <a:avLst/>
          </a:prstGeom>
          <a:noFill/>
        </p:spPr>
        <p:txBody>
          <a:bodyPr wrap="square">
            <a:spAutoFit/>
          </a:bodyPr>
          <a:lstStyle/>
          <a:p>
            <a:pPr algn="just">
              <a:spcAft>
                <a:spcPts val="600"/>
              </a:spcAft>
            </a:pPr>
            <a:r>
              <a:rPr lang="it-IT" sz="1300" b="1" dirty="0"/>
              <a:t>Promemoria Danni Speciali</a:t>
            </a:r>
          </a:p>
          <a:p>
            <a:pPr marL="898525" algn="just">
              <a:spcAft>
                <a:spcPts val="600"/>
              </a:spcAft>
            </a:pPr>
            <a:r>
              <a:rPr lang="it-IT" sz="1300" b="1" dirty="0"/>
              <a:t>Inceppamento.  </a:t>
            </a:r>
            <a:r>
              <a:rPr lang="it-IT" sz="1300" b="1" dirty="0">
                <a:solidFill>
                  <a:srgbClr val="FF0000"/>
                </a:solidFill>
              </a:rPr>
              <a:t>Mostrata</a:t>
            </a:r>
            <a:r>
              <a:rPr lang="it-IT" sz="1300" dirty="0"/>
              <a:t> Chi ha sparato ha l’arma inceppata per le successive 3 Manovre. Effetto dalla manovra successiva</a:t>
            </a:r>
          </a:p>
          <a:p>
            <a:pPr marL="898525" algn="just">
              <a:spcAft>
                <a:spcPts val="600"/>
              </a:spcAft>
            </a:pPr>
            <a:r>
              <a:rPr lang="it-IT" sz="1300" b="1" dirty="0"/>
              <a:t>Timone bloccato. </a:t>
            </a:r>
            <a:r>
              <a:rPr lang="it-IT" sz="1300" b="1" dirty="0">
                <a:solidFill>
                  <a:srgbClr val="FF0000"/>
                </a:solidFill>
              </a:rPr>
              <a:t>Segreta. </a:t>
            </a:r>
            <a:r>
              <a:rPr lang="it-IT" sz="1300" dirty="0"/>
              <a:t>Il giocatore non </a:t>
            </a:r>
            <a:r>
              <a:rPr lang="it-IT" sz="1300" dirty="0" err="1"/>
              <a:t>puo’</a:t>
            </a:r>
            <a:r>
              <a:rPr lang="it-IT" sz="1300" dirty="0"/>
              <a:t> scegliere manovre nella direzione segnata dalla carta nel prossimo turno. Efficace dalla pianificazione del prossimo turno.</a:t>
            </a:r>
          </a:p>
          <a:p>
            <a:pPr marL="898525" algn="just">
              <a:spcAft>
                <a:spcPts val="600"/>
              </a:spcAft>
            </a:pPr>
            <a:r>
              <a:rPr lang="it-IT" sz="1300" b="1" dirty="0"/>
              <a:t>Pilota colpito. </a:t>
            </a:r>
            <a:r>
              <a:rPr lang="it-IT" sz="1300" b="1" dirty="0">
                <a:solidFill>
                  <a:srgbClr val="FF0000"/>
                </a:solidFill>
              </a:rPr>
              <a:t>Mostrata.</a:t>
            </a:r>
            <a:r>
              <a:rPr lang="it-IT" sz="1300" dirty="0"/>
              <a:t> Non </a:t>
            </a:r>
            <a:r>
              <a:rPr lang="it-IT" sz="1300" dirty="0" err="1"/>
              <a:t>puo’</a:t>
            </a:r>
            <a:r>
              <a:rPr lang="it-IT" sz="1300" dirty="0"/>
              <a:t> sparare se la manovra è spericolata </a:t>
            </a:r>
            <a:r>
              <a:rPr lang="it-IT" sz="1300" b="1" dirty="0">
                <a:solidFill>
                  <a:srgbClr val="FF0000"/>
                </a:solidFill>
              </a:rPr>
              <a:t>&lt;&gt;</a:t>
            </a:r>
            <a:r>
              <a:rPr lang="it-IT" sz="1300" dirty="0"/>
              <a:t> o un </a:t>
            </a:r>
            <a:r>
              <a:rPr lang="it-IT" sz="1300" dirty="0" err="1"/>
              <a:t>Immelmann</a:t>
            </a:r>
            <a:r>
              <a:rPr lang="it-IT" sz="1300" dirty="0"/>
              <a:t>. Le armi inceppate prendono 4 manovre invece che 3. Se il pilota è colpito di nuovo l’aereo è eliminato. Si rimane ferito fino a fine partita.</a:t>
            </a:r>
          </a:p>
          <a:p>
            <a:pPr marL="898525" algn="just">
              <a:spcAft>
                <a:spcPts val="600"/>
              </a:spcAft>
            </a:pPr>
            <a:r>
              <a:rPr lang="it-IT" sz="1300" b="1" dirty="0"/>
              <a:t>Motore Danneggiato. </a:t>
            </a:r>
            <a:r>
              <a:rPr lang="it-IT" sz="1300" b="1" dirty="0">
                <a:solidFill>
                  <a:srgbClr val="FF0000"/>
                </a:solidFill>
              </a:rPr>
              <a:t>Segreta.</a:t>
            </a:r>
            <a:r>
              <a:rPr lang="it-IT" sz="1300" dirty="0"/>
              <a:t> Si deve giocare uno stallo per turno fino a fine partita. Se danneggiato di nuovo Aereo è eliminato. Efficace dal turno successivo.</a:t>
            </a:r>
          </a:p>
          <a:p>
            <a:pPr marL="898525" algn="just">
              <a:spcAft>
                <a:spcPts val="600"/>
              </a:spcAft>
            </a:pPr>
            <a:r>
              <a:rPr lang="it-IT" sz="1300" b="1" dirty="0"/>
              <a:t>Fumo. </a:t>
            </a:r>
            <a:r>
              <a:rPr lang="it-IT" sz="1300" b="1" dirty="0">
                <a:solidFill>
                  <a:srgbClr val="FF0000"/>
                </a:solidFill>
              </a:rPr>
              <a:t>Mostrata.</a:t>
            </a:r>
            <a:r>
              <a:rPr lang="it-IT" sz="1300" dirty="0"/>
              <a:t> Dura tre turni incluso l’attuale. Si conta alla fine del turno. Se pesca un secondo fumo, parte l’incendio.</a:t>
            </a:r>
          </a:p>
          <a:p>
            <a:pPr marL="898525" algn="just">
              <a:spcAft>
                <a:spcPts val="600"/>
              </a:spcAft>
            </a:pPr>
            <a:r>
              <a:rPr lang="it-IT" sz="1300" b="1" dirty="0"/>
              <a:t>Incendio. </a:t>
            </a:r>
            <a:r>
              <a:rPr lang="it-IT" sz="1300" b="1" dirty="0">
                <a:solidFill>
                  <a:srgbClr val="FF0000"/>
                </a:solidFill>
              </a:rPr>
              <a:t>Mostrata.</a:t>
            </a:r>
            <a:r>
              <a:rPr lang="it-IT" sz="1300" dirty="0"/>
              <a:t> Dura 3 turni. Prima della prima manovra del turno pesca danno A. Si ignorano danni speciali. Mentre è in fiamme non si </a:t>
            </a:r>
            <a:r>
              <a:rPr lang="it-IT" sz="1300" dirty="0" err="1"/>
              <a:t>puo’</a:t>
            </a:r>
            <a:r>
              <a:rPr lang="it-IT" sz="1300" dirty="0"/>
              <a:t> pianificare il dritto lungo. Eccezione per gli aerei a elica spingente (</a:t>
            </a:r>
            <a:r>
              <a:rPr lang="it-IT" sz="1300" dirty="0" err="1"/>
              <a:t>Airco</a:t>
            </a:r>
            <a:r>
              <a:rPr lang="it-IT" sz="1300" dirty="0"/>
              <a:t> DH2), loro possono fare a manovra dritta. Se pesca di nuovo questo danno riparte il conto dei 3 turni. Effettiva dal turno successivo.</a:t>
            </a:r>
          </a:p>
          <a:p>
            <a:pPr marL="898525" algn="just">
              <a:spcAft>
                <a:spcPts val="600"/>
              </a:spcAft>
            </a:pPr>
            <a:r>
              <a:rPr lang="it-IT" sz="1300" b="1" dirty="0"/>
              <a:t>Danni Multipli.  </a:t>
            </a:r>
            <a:r>
              <a:rPr lang="it-IT" sz="1300" dirty="0"/>
              <a:t>Se si pescano nello stesso tempo 2 «Incendio» o 2 «Timone bloccato» nella stessa direzione, ha effetto solo un danno. Pilota colpito, motore danneggiato e fumo ha invece effetto cumulativo. </a:t>
            </a:r>
          </a:p>
        </p:txBody>
      </p:sp>
      <p:pic>
        <p:nvPicPr>
          <p:cNvPr id="5" name="Immagine 4" descr="Immagine che contiene Carattere, logo, Elementi grafici, testo&#10;&#10;Il contenuto generato dall'IA potrebbe non essere corretto.">
            <a:extLst>
              <a:ext uri="{FF2B5EF4-FFF2-40B4-BE49-F238E27FC236}">
                <a16:creationId xmlns:a16="http://schemas.microsoft.com/office/drawing/2014/main" id="{07E69EC3-F359-A38C-3C0D-6B04BA1A8632}"/>
              </a:ext>
            </a:extLst>
          </p:cNvPr>
          <p:cNvPicPr>
            <a:picLocks noChangeAspect="1"/>
          </p:cNvPicPr>
          <p:nvPr/>
        </p:nvPicPr>
        <p:blipFill>
          <a:blip r:embed="rId2"/>
          <a:stretch>
            <a:fillRect/>
          </a:stretch>
        </p:blipFill>
        <p:spPr>
          <a:xfrm>
            <a:off x="358046" y="591475"/>
            <a:ext cx="777050" cy="389521"/>
          </a:xfrm>
          <a:prstGeom prst="rect">
            <a:avLst/>
          </a:prstGeom>
        </p:spPr>
      </p:pic>
      <p:pic>
        <p:nvPicPr>
          <p:cNvPr id="6" name="Immagine 5" descr="Immagine che contiene Elementi grafici, Carattere, grafica, logo&#10;&#10;Il contenuto generato dall'IA potrebbe non essere corretto.">
            <a:extLst>
              <a:ext uri="{FF2B5EF4-FFF2-40B4-BE49-F238E27FC236}">
                <a16:creationId xmlns:a16="http://schemas.microsoft.com/office/drawing/2014/main" id="{251788FA-9C33-7A1D-7963-29F1B78CABC5}"/>
              </a:ext>
            </a:extLst>
          </p:cNvPr>
          <p:cNvPicPr>
            <a:picLocks noChangeAspect="1"/>
          </p:cNvPicPr>
          <p:nvPr/>
        </p:nvPicPr>
        <p:blipFill>
          <a:blip r:embed="rId3"/>
          <a:stretch>
            <a:fillRect/>
          </a:stretch>
        </p:blipFill>
        <p:spPr>
          <a:xfrm rot="188083">
            <a:off x="280619" y="1303368"/>
            <a:ext cx="404246" cy="313497"/>
          </a:xfrm>
          <a:prstGeom prst="rect">
            <a:avLst/>
          </a:prstGeom>
        </p:spPr>
      </p:pic>
      <p:pic>
        <p:nvPicPr>
          <p:cNvPr id="7" name="Immagine 6" descr="Immagine che contiene Elementi grafici, Carattere, grafica, logo&#10;&#10;Il contenuto generato dall'IA potrebbe non essere corretto.">
            <a:extLst>
              <a:ext uri="{FF2B5EF4-FFF2-40B4-BE49-F238E27FC236}">
                <a16:creationId xmlns:a16="http://schemas.microsoft.com/office/drawing/2014/main" id="{2D30164B-6C46-03FE-568B-FFA93A44E507}"/>
              </a:ext>
            </a:extLst>
          </p:cNvPr>
          <p:cNvPicPr>
            <a:picLocks noChangeAspect="1"/>
          </p:cNvPicPr>
          <p:nvPr/>
        </p:nvPicPr>
        <p:blipFill>
          <a:blip r:embed="rId3"/>
          <a:stretch>
            <a:fillRect/>
          </a:stretch>
        </p:blipFill>
        <p:spPr>
          <a:xfrm rot="21411917" flipH="1">
            <a:off x="759634" y="1279519"/>
            <a:ext cx="404246" cy="313497"/>
          </a:xfrm>
          <a:prstGeom prst="rect">
            <a:avLst/>
          </a:prstGeom>
        </p:spPr>
      </p:pic>
      <p:pic>
        <p:nvPicPr>
          <p:cNvPr id="8" name="Immagine 7" descr="Immagine che contiene schizzo, disegno, illustrazione, arte&#10;&#10;Il contenuto generato dall'IA potrebbe non essere corretto.">
            <a:extLst>
              <a:ext uri="{FF2B5EF4-FFF2-40B4-BE49-F238E27FC236}">
                <a16:creationId xmlns:a16="http://schemas.microsoft.com/office/drawing/2014/main" id="{C9BB6189-FD98-4846-32C8-C1E7988D2AD3}"/>
              </a:ext>
            </a:extLst>
          </p:cNvPr>
          <p:cNvPicPr>
            <a:picLocks noChangeAspect="1"/>
          </p:cNvPicPr>
          <p:nvPr/>
        </p:nvPicPr>
        <p:blipFill>
          <a:blip r:embed="rId4"/>
          <a:stretch>
            <a:fillRect/>
          </a:stretch>
        </p:blipFill>
        <p:spPr>
          <a:xfrm>
            <a:off x="610492" y="2060810"/>
            <a:ext cx="416742" cy="401680"/>
          </a:xfrm>
          <a:prstGeom prst="rect">
            <a:avLst/>
          </a:prstGeom>
        </p:spPr>
      </p:pic>
      <p:pic>
        <p:nvPicPr>
          <p:cNvPr id="9" name="Immagine 8" descr="Immagine che contiene Carattere, logo, Elementi grafici, simbolo&#10;&#10;Il contenuto generato dall'IA potrebbe non essere corretto.">
            <a:extLst>
              <a:ext uri="{FF2B5EF4-FFF2-40B4-BE49-F238E27FC236}">
                <a16:creationId xmlns:a16="http://schemas.microsoft.com/office/drawing/2014/main" id="{7E6C835B-36DE-B8A9-4462-A28A70DD4D46}"/>
              </a:ext>
            </a:extLst>
          </p:cNvPr>
          <p:cNvPicPr>
            <a:picLocks noChangeAspect="1"/>
          </p:cNvPicPr>
          <p:nvPr/>
        </p:nvPicPr>
        <p:blipFill>
          <a:blip r:embed="rId5"/>
          <a:stretch>
            <a:fillRect/>
          </a:stretch>
        </p:blipFill>
        <p:spPr>
          <a:xfrm>
            <a:off x="627844" y="2809758"/>
            <a:ext cx="399390" cy="399390"/>
          </a:xfrm>
          <a:prstGeom prst="rect">
            <a:avLst/>
          </a:prstGeom>
        </p:spPr>
      </p:pic>
      <p:pic>
        <p:nvPicPr>
          <p:cNvPr id="10" name="Immagine 9" descr="Immagine che contiene silhouette, schizzo, arte&#10;&#10;Il contenuto generato dall'IA potrebbe non essere corretto.">
            <a:extLst>
              <a:ext uri="{FF2B5EF4-FFF2-40B4-BE49-F238E27FC236}">
                <a16:creationId xmlns:a16="http://schemas.microsoft.com/office/drawing/2014/main" id="{0A1D8339-D384-24BA-68E4-C9CE490E0212}"/>
              </a:ext>
            </a:extLst>
          </p:cNvPr>
          <p:cNvPicPr>
            <a:picLocks noChangeAspect="1"/>
          </p:cNvPicPr>
          <p:nvPr/>
        </p:nvPicPr>
        <p:blipFill>
          <a:blip r:embed="rId6"/>
          <a:stretch>
            <a:fillRect/>
          </a:stretch>
        </p:blipFill>
        <p:spPr>
          <a:xfrm>
            <a:off x="638348" y="3418790"/>
            <a:ext cx="399389" cy="408677"/>
          </a:xfrm>
          <a:prstGeom prst="rect">
            <a:avLst/>
          </a:prstGeom>
        </p:spPr>
      </p:pic>
      <p:pic>
        <p:nvPicPr>
          <p:cNvPr id="11" name="Immagine 10" descr="Immagine che contiene Elementi grafici, Stencil, silhouette, design&#10;&#10;Il contenuto generato dall'IA potrebbe non essere corretto.">
            <a:extLst>
              <a:ext uri="{FF2B5EF4-FFF2-40B4-BE49-F238E27FC236}">
                <a16:creationId xmlns:a16="http://schemas.microsoft.com/office/drawing/2014/main" id="{B735A97A-2F2E-D147-3689-EAF8A7FB76AA}"/>
              </a:ext>
            </a:extLst>
          </p:cNvPr>
          <p:cNvPicPr>
            <a:picLocks noChangeAspect="1"/>
          </p:cNvPicPr>
          <p:nvPr/>
        </p:nvPicPr>
        <p:blipFill>
          <a:blip r:embed="rId7"/>
          <a:stretch>
            <a:fillRect/>
          </a:stretch>
        </p:blipFill>
        <p:spPr>
          <a:xfrm>
            <a:off x="626591" y="4037109"/>
            <a:ext cx="400643" cy="461610"/>
          </a:xfrm>
          <a:prstGeom prst="rect">
            <a:avLst/>
          </a:prstGeom>
        </p:spPr>
      </p:pic>
      <p:pic>
        <p:nvPicPr>
          <p:cNvPr id="14" name="Immagine 13" descr="Immagine che contiene schermata, Rettangolo, testo&#10;&#10;Il contenuto generato dall'IA potrebbe non essere corretto.">
            <a:extLst>
              <a:ext uri="{FF2B5EF4-FFF2-40B4-BE49-F238E27FC236}">
                <a16:creationId xmlns:a16="http://schemas.microsoft.com/office/drawing/2014/main" id="{0ED6F80C-16CD-A49A-20F9-DA63DEF3E423}"/>
              </a:ext>
            </a:extLst>
          </p:cNvPr>
          <p:cNvPicPr>
            <a:picLocks noChangeAspect="1"/>
          </p:cNvPicPr>
          <p:nvPr/>
        </p:nvPicPr>
        <p:blipFill>
          <a:blip r:embed="rId8"/>
          <a:stretch>
            <a:fillRect/>
          </a:stretch>
        </p:blipFill>
        <p:spPr>
          <a:xfrm>
            <a:off x="5961140" y="548600"/>
            <a:ext cx="1873731" cy="3527441"/>
          </a:xfrm>
          <a:prstGeom prst="rect">
            <a:avLst/>
          </a:prstGeom>
        </p:spPr>
      </p:pic>
      <p:sp>
        <p:nvSpPr>
          <p:cNvPr id="16" name="CasellaDiTesto 15">
            <a:extLst>
              <a:ext uri="{FF2B5EF4-FFF2-40B4-BE49-F238E27FC236}">
                <a16:creationId xmlns:a16="http://schemas.microsoft.com/office/drawing/2014/main" id="{833D92CE-9845-4D25-4CD1-902A25D5E571}"/>
              </a:ext>
            </a:extLst>
          </p:cNvPr>
          <p:cNvSpPr txBox="1"/>
          <p:nvPr/>
        </p:nvSpPr>
        <p:spPr>
          <a:xfrm>
            <a:off x="5961140" y="189651"/>
            <a:ext cx="1873731" cy="292388"/>
          </a:xfrm>
          <a:prstGeom prst="rect">
            <a:avLst/>
          </a:prstGeom>
          <a:noFill/>
        </p:spPr>
        <p:txBody>
          <a:bodyPr wrap="square">
            <a:spAutoFit/>
          </a:bodyPr>
          <a:lstStyle/>
          <a:p>
            <a:pPr algn="just">
              <a:spcAft>
                <a:spcPts val="600"/>
              </a:spcAft>
            </a:pPr>
            <a:r>
              <a:rPr lang="it-IT" sz="1300" b="1" dirty="0"/>
              <a:t>Promemoria Manovre</a:t>
            </a:r>
          </a:p>
        </p:txBody>
      </p:sp>
      <p:sp>
        <p:nvSpPr>
          <p:cNvPr id="18" name="CasellaDiTesto 17">
            <a:extLst>
              <a:ext uri="{FF2B5EF4-FFF2-40B4-BE49-F238E27FC236}">
                <a16:creationId xmlns:a16="http://schemas.microsoft.com/office/drawing/2014/main" id="{B6170F9F-8887-1053-4B57-1BC0BCE90CA5}"/>
              </a:ext>
            </a:extLst>
          </p:cNvPr>
          <p:cNvSpPr txBox="1"/>
          <p:nvPr/>
        </p:nvSpPr>
        <p:spPr>
          <a:xfrm>
            <a:off x="5961140" y="4148051"/>
            <a:ext cx="1989692" cy="1531188"/>
          </a:xfrm>
          <a:prstGeom prst="rect">
            <a:avLst/>
          </a:prstGeom>
          <a:noFill/>
        </p:spPr>
        <p:txBody>
          <a:bodyPr wrap="square">
            <a:spAutoFit/>
          </a:bodyPr>
          <a:lstStyle/>
          <a:p>
            <a:pPr marL="95250" indent="-95250">
              <a:spcAft>
                <a:spcPts val="300"/>
              </a:spcAft>
              <a:buFont typeface="Arial" panose="020B0604020202020204" pitchFamily="34" charset="0"/>
              <a:buChar char="•"/>
            </a:pPr>
            <a:r>
              <a:rPr lang="it-IT" sz="1300" dirty="0"/>
              <a:t>Un pilota colpito non </a:t>
            </a:r>
            <a:r>
              <a:rPr lang="it-IT" sz="1300" dirty="0" err="1"/>
              <a:t>puo’</a:t>
            </a:r>
            <a:r>
              <a:rPr lang="it-IT" sz="1300" dirty="0"/>
              <a:t> sparare dopo la virata a 180° (carta 2 dello schema)</a:t>
            </a:r>
          </a:p>
          <a:p>
            <a:pPr marL="95250" indent="-95250">
              <a:spcAft>
                <a:spcPts val="300"/>
              </a:spcAft>
              <a:buFont typeface="Arial" panose="020B0604020202020204" pitchFamily="34" charset="0"/>
              <a:buChar char="•"/>
            </a:pPr>
            <a:r>
              <a:rPr lang="it-IT" sz="1300" dirty="0"/>
              <a:t>Non puoi fare l’</a:t>
            </a:r>
            <a:r>
              <a:rPr lang="it-IT" sz="1300" dirty="0" err="1"/>
              <a:t>immelmann</a:t>
            </a:r>
            <a:r>
              <a:rPr lang="it-IT" sz="1300" dirty="0"/>
              <a:t> se sei incendiato </a:t>
            </a:r>
          </a:p>
        </p:txBody>
      </p:sp>
      <p:pic>
        <p:nvPicPr>
          <p:cNvPr id="25" name="Immagine 24">
            <a:extLst>
              <a:ext uri="{FF2B5EF4-FFF2-40B4-BE49-F238E27FC236}">
                <a16:creationId xmlns:a16="http://schemas.microsoft.com/office/drawing/2014/main" id="{51B1B6AC-48AF-7267-2F3C-CDCF07B982A9}"/>
              </a:ext>
            </a:extLst>
          </p:cNvPr>
          <p:cNvPicPr>
            <a:picLocks noChangeAspect="1"/>
          </p:cNvPicPr>
          <p:nvPr/>
        </p:nvPicPr>
        <p:blipFill>
          <a:blip r:embed="rId9"/>
          <a:stretch>
            <a:fillRect/>
          </a:stretch>
        </p:blipFill>
        <p:spPr>
          <a:xfrm>
            <a:off x="7905410" y="548600"/>
            <a:ext cx="1873730" cy="2154052"/>
          </a:xfrm>
          <a:prstGeom prst="rect">
            <a:avLst/>
          </a:prstGeom>
        </p:spPr>
      </p:pic>
      <p:sp>
        <p:nvSpPr>
          <p:cNvPr id="26" name="CasellaDiTesto 25">
            <a:extLst>
              <a:ext uri="{FF2B5EF4-FFF2-40B4-BE49-F238E27FC236}">
                <a16:creationId xmlns:a16="http://schemas.microsoft.com/office/drawing/2014/main" id="{A8130FA7-A33F-40A7-27AC-1F20779F5312}"/>
              </a:ext>
            </a:extLst>
          </p:cNvPr>
          <p:cNvSpPr txBox="1"/>
          <p:nvPr/>
        </p:nvSpPr>
        <p:spPr>
          <a:xfrm>
            <a:off x="7905410" y="2736726"/>
            <a:ext cx="1989692" cy="4008790"/>
          </a:xfrm>
          <a:prstGeom prst="rect">
            <a:avLst/>
          </a:prstGeom>
          <a:noFill/>
        </p:spPr>
        <p:txBody>
          <a:bodyPr wrap="square">
            <a:spAutoFit/>
          </a:bodyPr>
          <a:lstStyle/>
          <a:p>
            <a:pPr marL="95250" indent="-95250">
              <a:spcAft>
                <a:spcPts val="300"/>
              </a:spcAft>
              <a:buFont typeface="Arial" panose="020B0604020202020204" pitchFamily="34" charset="0"/>
              <a:buChar char="•"/>
            </a:pPr>
            <a:r>
              <a:rPr lang="it-IT" sz="1300" dirty="0"/>
              <a:t>Gli aerei entrano in collisione solo la propria basetta si sovrappongono al punto centrale della basetta di un altro aereo.</a:t>
            </a:r>
          </a:p>
          <a:p>
            <a:pPr marL="95250" indent="-95250">
              <a:spcAft>
                <a:spcPts val="300"/>
              </a:spcAft>
              <a:buFont typeface="Arial" panose="020B0604020202020204" pitchFamily="34" charset="0"/>
              <a:buChar char="•"/>
            </a:pPr>
            <a:r>
              <a:rPr lang="it-IT" sz="1300" dirty="0"/>
              <a:t>Se tutti e due i centri sono </a:t>
            </a:r>
            <a:r>
              <a:rPr lang="it-IT" sz="1300" dirty="0" err="1"/>
              <a:t>sovrappost</a:t>
            </a:r>
            <a:r>
              <a:rPr lang="it-IT" sz="1300" dirty="0"/>
              <a:t>, ambedue  ricevono un danno A.</a:t>
            </a:r>
          </a:p>
          <a:p>
            <a:pPr marL="95250" indent="-95250">
              <a:spcAft>
                <a:spcPts val="300"/>
              </a:spcAft>
              <a:buFont typeface="Arial" panose="020B0604020202020204" pitchFamily="34" charset="0"/>
              <a:buChar char="•"/>
            </a:pPr>
            <a:r>
              <a:rPr lang="it-IT" sz="1300" dirty="0"/>
              <a:t>Se solo uno dei due centri è sovrapposto, quello con il centro non sovrapposto  riceve un danno B, l’altro un danno A</a:t>
            </a:r>
          </a:p>
          <a:p>
            <a:pPr marL="95250" indent="-95250">
              <a:spcAft>
                <a:spcPts val="300"/>
              </a:spcAft>
              <a:buFont typeface="Arial" panose="020B0604020202020204" pitchFamily="34" charset="0"/>
              <a:buChar char="•"/>
            </a:pPr>
            <a:r>
              <a:rPr lang="it-IT" sz="1300" dirty="0"/>
              <a:t>Ignorare tutti i danni speciali</a:t>
            </a:r>
          </a:p>
        </p:txBody>
      </p:sp>
    </p:spTree>
    <p:extLst>
      <p:ext uri="{BB962C8B-B14F-4D97-AF65-F5344CB8AC3E}">
        <p14:creationId xmlns:p14="http://schemas.microsoft.com/office/powerpoint/2010/main" val="3743346298"/>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i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335</TotalTime>
  <Words>1358</Words>
  <Application>Microsoft Macintosh PowerPoint</Application>
  <PresentationFormat>A4 (21x29,7 cm)</PresentationFormat>
  <Paragraphs>90</Paragraphs>
  <Slides>5</Slides>
  <Notes>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5</vt:i4>
      </vt:variant>
    </vt:vector>
  </HeadingPairs>
  <TitlesOfParts>
    <vt:vector size="11" baseType="lpstr">
      <vt:lpstr>Aptos</vt:lpstr>
      <vt:lpstr>Aptos Display</vt:lpstr>
      <vt:lpstr>Arial</vt:lpstr>
      <vt:lpstr>Avenir Next</vt:lpstr>
      <vt:lpstr>Times New Roman</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magnoan01@gmail.com</dc:creator>
  <cp:lastModifiedBy>magnoan01@gmail.com</cp:lastModifiedBy>
  <cp:revision>9</cp:revision>
  <cp:lastPrinted>2026-01-29T15:59:48Z</cp:lastPrinted>
  <dcterms:created xsi:type="dcterms:W3CDTF">2025-12-15T14:51:07Z</dcterms:created>
  <dcterms:modified xsi:type="dcterms:W3CDTF">2026-02-14T16:44:29Z</dcterms:modified>
</cp:coreProperties>
</file>